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vml" ContentType="application/vnd.openxmlformats-officedocument.vmlDrawing"/>
  <Default Extension="mp4" ContentType="video/mp4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4.xml" ContentType="application/vnd.openxmlformats-officedocument.theme+xml"/>
  <Override PartName="/ppt/tags/tag2.xml" ContentType="application/vnd.openxmlformats-officedocument.presentationml.tags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5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6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7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8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965" r:id="rId4"/>
    <p:sldMasterId id="2147485056" r:id="rId5"/>
    <p:sldMasterId id="2147485065" r:id="rId6"/>
    <p:sldMasterId id="2147485073" r:id="rId7"/>
    <p:sldMasterId id="2147485083" r:id="rId8"/>
    <p:sldMasterId id="2147485087" r:id="rId9"/>
    <p:sldMasterId id="2147485093" r:id="rId10"/>
    <p:sldMasterId id="2147485097" r:id="rId11"/>
    <p:sldMasterId id="2147485105" r:id="rId12"/>
  </p:sldMasterIdLst>
  <p:notesMasterIdLst>
    <p:notesMasterId r:id="rId37"/>
  </p:notesMasterIdLst>
  <p:handoutMasterIdLst>
    <p:handoutMasterId r:id="rId38"/>
  </p:handoutMasterIdLst>
  <p:sldIdLst>
    <p:sldId id="4219" r:id="rId13"/>
    <p:sldId id="2145706568" r:id="rId14"/>
    <p:sldId id="2145706565" r:id="rId15"/>
    <p:sldId id="4313" r:id="rId16"/>
    <p:sldId id="2145706560" r:id="rId17"/>
    <p:sldId id="2145706564" r:id="rId18"/>
    <p:sldId id="2145706577" r:id="rId19"/>
    <p:sldId id="2145706548" r:id="rId20"/>
    <p:sldId id="300" r:id="rId21"/>
    <p:sldId id="2145706573" r:id="rId22"/>
    <p:sldId id="2145706563" r:id="rId23"/>
    <p:sldId id="2145706586" r:id="rId24"/>
    <p:sldId id="2145706590" r:id="rId25"/>
    <p:sldId id="2145706592" r:id="rId26"/>
    <p:sldId id="2145706594" r:id="rId27"/>
    <p:sldId id="2145706588" r:id="rId28"/>
    <p:sldId id="2145706581" r:id="rId29"/>
    <p:sldId id="2145706598" r:id="rId30"/>
    <p:sldId id="2145706574" r:id="rId31"/>
    <p:sldId id="3674" r:id="rId32"/>
    <p:sldId id="2145706584" r:id="rId33"/>
    <p:sldId id="2145706593" r:id="rId34"/>
    <p:sldId id="2145706583" r:id="rId35"/>
    <p:sldId id="4214" r:id="rId36"/>
  </p:sldIdLst>
  <p:sldSz cx="12192000" cy="6858000"/>
  <p:notesSz cx="6724650" cy="9774238"/>
  <p:embeddedFontLs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Kaspersky Sans" panose="020B0604020202020204" charset="0"/>
      <p:regular r:id="rId43"/>
      <p:bold r:id="rId44"/>
      <p:italic r:id="rId45"/>
      <p:boldItalic r:id="rId46"/>
    </p:embeddedFont>
    <p:embeddedFont>
      <p:font typeface="Kaspersky Sans Display" panose="020B0003020000020004" pitchFamily="34" charset="0"/>
      <p:regular r:id="rId47"/>
      <p:bold r:id="rId48"/>
    </p:embeddedFont>
    <p:embeddedFont>
      <p:font typeface="Kaspersky Sans Display Semibold" panose="020B0003020000020004" pitchFamily="34" charset="0"/>
      <p:regular r:id="rId49"/>
      <p:bold r:id="rId50"/>
    </p:embeddedFont>
    <p:embeddedFont>
      <p:font typeface="Lato Light" panose="020B0604020202020204" charset="0"/>
      <p:regular r:id="rId51"/>
      <p:italic r:id="rId52"/>
    </p:embeddedFont>
  </p:embeddedFontLst>
  <p:custDataLst>
    <p:tags r:id="rId5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son Nichol-Smith" initials="AN" lastIdx="1" clrIdx="0">
    <p:extLst>
      <p:ext uri="{19B8F6BF-5375-455C-9EA6-DF929625EA0E}">
        <p15:presenceInfo xmlns:p15="http://schemas.microsoft.com/office/powerpoint/2012/main" userId="S-1-5-21-107906855-921090097-473669461-3385" providerId="AD"/>
      </p:ext>
    </p:extLst>
  </p:cmAuthor>
  <p:cmAuthor id="2" name="Roman Bogdanov" initials="RB" lastIdx="0" clrIdx="1">
    <p:extLst>
      <p:ext uri="{19B8F6BF-5375-455C-9EA6-DF929625EA0E}">
        <p15:presenceInfo xmlns:p15="http://schemas.microsoft.com/office/powerpoint/2012/main" userId="S-1-5-21-1430328663-2098613005-1233803906-155282" providerId="AD"/>
      </p:ext>
    </p:extLst>
  </p:cmAuthor>
  <p:cmAuthor id="3" name="Janet Paterson" initials="JP" lastIdx="0" clrIdx="2">
    <p:extLst>
      <p:ext uri="{19B8F6BF-5375-455C-9EA6-DF929625EA0E}">
        <p15:presenceInfo xmlns:p15="http://schemas.microsoft.com/office/powerpoint/2012/main" userId="S-1-5-21-107906855-921090097-473669461-8434" providerId="AD"/>
      </p:ext>
    </p:extLst>
  </p:cmAuthor>
  <p:cmAuthor id="4" name="Yana Shevchenko" initials="YS" lastIdx="5" clrIdx="3">
    <p:extLst>
      <p:ext uri="{19B8F6BF-5375-455C-9EA6-DF929625EA0E}">
        <p15:presenceInfo xmlns:p15="http://schemas.microsoft.com/office/powerpoint/2012/main" userId="S-1-5-21-1430328663-2098613005-1233803906-129031" providerId="AD"/>
      </p:ext>
    </p:extLst>
  </p:cmAuthor>
  <p:cmAuthor id="5" name="Kseniya V. Koshkina" initials="KVK" lastIdx="1" clrIdx="4">
    <p:extLst>
      <p:ext uri="{19B8F6BF-5375-455C-9EA6-DF929625EA0E}">
        <p15:presenceInfo xmlns:p15="http://schemas.microsoft.com/office/powerpoint/2012/main" userId="S-1-5-21-1430328663-2098613005-1233803906-1510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3737"/>
    <a:srgbClr val="262C2C"/>
    <a:srgbClr val="202423"/>
    <a:srgbClr val="375050"/>
    <a:srgbClr val="262F2E"/>
    <a:srgbClr val="1E201E"/>
    <a:srgbClr val="1F211F"/>
    <a:srgbClr val="1F201E"/>
    <a:srgbClr val="20211F"/>
    <a:srgbClr val="2124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77" autoAdjust="0"/>
    <p:restoredTop sz="79695" autoAdjust="0"/>
  </p:normalViewPr>
  <p:slideViewPr>
    <p:cSldViewPr snapToGrid="0">
      <p:cViewPr varScale="1">
        <p:scale>
          <a:sx n="54" d="100"/>
          <a:sy n="54" d="100"/>
        </p:scale>
        <p:origin x="12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3" d="100"/>
          <a:sy n="103" d="100"/>
        </p:scale>
        <p:origin x="3453" y="45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font" Target="fonts/font1.fntdata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55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9" Type="http://schemas.openxmlformats.org/officeDocument/2006/relationships/slide" Target="slides/slide17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tags" Target="tags/tag1.xml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56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51" Type="http://schemas.openxmlformats.org/officeDocument/2006/relationships/font" Target="fonts/font13.fntdata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handoutMaster" Target="handoutMasters/handoutMaster1.xml"/><Relationship Id="rId46" Type="http://schemas.openxmlformats.org/officeDocument/2006/relationships/font" Target="fonts/font8.fntdata"/><Relationship Id="rId20" Type="http://schemas.openxmlformats.org/officeDocument/2006/relationships/slide" Target="slides/slide8.xml"/><Relationship Id="rId41" Type="http://schemas.openxmlformats.org/officeDocument/2006/relationships/font" Target="fonts/font3.fntdata"/><Relationship Id="rId54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font" Target="fonts/font11.fntdata"/><Relationship Id="rId57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19.xml"/><Relationship Id="rId44" Type="http://schemas.openxmlformats.org/officeDocument/2006/relationships/font" Target="fonts/font6.fntdata"/><Relationship Id="rId52" Type="http://schemas.openxmlformats.org/officeDocument/2006/relationships/font" Target="fonts/font14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F675262-5B22-459B-9538-DF1B3F7B661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904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0320BD-A3A2-45B9-B28E-8EE0A040994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09079" y="0"/>
            <a:ext cx="2914015" cy="4904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36A088-A36A-415D-8A80-C980D2E16E00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579C47-02D7-46ED-94E7-DC63258F04F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83830"/>
            <a:ext cx="2914015" cy="4904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42B126-AD84-41B8-81C9-94B85B71E63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09079" y="9283830"/>
            <a:ext cx="2914015" cy="4904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FF67B7-0ED2-4976-BEBD-1582DBCC53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29142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904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904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01494-8AC2-4A8A-BAA1-7682725D937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0213" y="1222375"/>
            <a:ext cx="586422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2465" y="4703852"/>
            <a:ext cx="5379720" cy="384860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283830"/>
            <a:ext cx="2914015" cy="4904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09079" y="9283830"/>
            <a:ext cx="2914015" cy="4904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F566B3-3EA7-4C2C-90A5-F0A08A5783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377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Сегодня </a:t>
            </a:r>
            <a:r>
              <a:rPr lang="ru-RU" dirty="0"/>
              <a:t>мы поговорим о новой линейке решений для защиты среднего бизнеса – </a:t>
            </a:r>
            <a:r>
              <a:rPr lang="ru-RU" dirty="0" err="1"/>
              <a:t>Касперски</a:t>
            </a:r>
            <a:r>
              <a:rPr lang="ru-RU" dirty="0"/>
              <a:t> Смарт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F566B3-3EA7-4C2C-90A5-F0A08A57834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75320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Все мы прекрасно знаем тенденции нашего рынка – ландшафт угроз усложняется, киберпреступники крайне замотивированы и хорошо экипированы, требования регуляторов постоянно усиливаются, а даты на дорожных картах </a:t>
            </a:r>
            <a:r>
              <a:rPr lang="ru-RU" dirty="0" err="1"/>
              <a:t>импортонезависимости</a:t>
            </a:r>
            <a:r>
              <a:rPr lang="ru-RU" dirty="0"/>
              <a:t> всё ближе.</a:t>
            </a:r>
          </a:p>
          <a:p>
            <a:r>
              <a:rPr lang="ru-RU" dirty="0"/>
              <a:t>Конечно, крупные компании уже скорректировали свои ИБ-стратегии и активно работают по всем этим направлениям.</a:t>
            </a:r>
          </a:p>
          <a:p>
            <a:r>
              <a:rPr lang="ru-RU" dirty="0"/>
              <a:t>НО, эти вопросы актуальны для компаний всех размеров</a:t>
            </a:r>
          </a:p>
          <a:p>
            <a:r>
              <a:rPr lang="ru-RU" dirty="0"/>
              <a:t>Мы вендор с очень широким портфелем решений, подходящим как для клиентов </a:t>
            </a:r>
            <a:r>
              <a:rPr lang="ru-RU" dirty="0" err="1"/>
              <a:t>интепрайз</a:t>
            </a:r>
            <a:r>
              <a:rPr lang="ru-RU" dirty="0"/>
              <a:t> уровня, так и домашних офисов - это прекрасно понимаем и видим.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F566B3-3EA7-4C2C-90A5-F0A08A57834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089388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И мы понимаем, что компаниям среднего размера требуется наша поддержка в этих новых реалиях.</a:t>
            </a:r>
          </a:p>
          <a:p>
            <a:r>
              <a:rPr lang="ru-RU" dirty="0"/>
              <a:t>Мы </a:t>
            </a:r>
            <a:r>
              <a:rPr lang="ru-RU" dirty="0" err="1"/>
              <a:t>понимем</a:t>
            </a:r>
            <a:r>
              <a:rPr lang="ru-RU" dirty="0"/>
              <a:t>, компании среднего размера также находятся в агрессивной </a:t>
            </a:r>
            <a:r>
              <a:rPr lang="ru-RU" dirty="0" err="1"/>
              <a:t>киберсреде</a:t>
            </a:r>
            <a:r>
              <a:rPr lang="ru-RU" dirty="0"/>
              <a:t> и регулярно сталкиваются со сложными кибератаками</a:t>
            </a:r>
          </a:p>
          <a:p>
            <a:r>
              <a:rPr lang="ru-RU" dirty="0"/>
              <a:t>Мы понимаем, что инструменты по обнаружению и защите от сложных угроз должны быть более доступны для этих компаний</a:t>
            </a:r>
          </a:p>
          <a:p>
            <a:r>
              <a:rPr lang="ru-RU" dirty="0"/>
              <a:t>И мы помогаем этим компаниям более полно соответствовать усиливающимся требованиям регуляторов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F566B3-3EA7-4C2C-90A5-F0A08A57834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38782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Представляем линейку </a:t>
            </a:r>
            <a:r>
              <a:rPr lang="ru-RU" dirty="0" err="1"/>
              <a:t>Касперски</a:t>
            </a:r>
            <a:r>
              <a:rPr lang="ru-RU" dirty="0"/>
              <a:t> Смарт – умная защита для среднего бизнеса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F566B3-3EA7-4C2C-90A5-F0A08A57834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574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Мы запускаем новую линейку для </a:t>
            </a:r>
            <a:r>
              <a:rPr lang="ru-RU" dirty="0" err="1"/>
              <a:t>киберзащиты</a:t>
            </a:r>
            <a:r>
              <a:rPr lang="ru-RU" dirty="0"/>
              <a:t> инфраструктур объемом от 250 до 1000 корпоративных рабочих мест и серверов.</a:t>
            </a:r>
          </a:p>
          <a:p>
            <a:r>
              <a:rPr lang="ru-RU" dirty="0"/>
              <a:t>Надеемся, название будет достаточно ярким и запоминающимся, у кого-то здесь прямые ассоциации с топовыми но маленькими машинками, у кого-то – со смарт-контрактами, ну или например с 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методикой целеполагания, которая помогает объединить желания, потребности и возможности в конкретную, достижимую цель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F566B3-3EA7-4C2C-90A5-F0A08A57834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7181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Итак, что входит в состав линейки Смарт для противодействия сложным угрозам</a:t>
            </a:r>
          </a:p>
          <a:p>
            <a:r>
              <a:rPr lang="ru-RU" dirty="0"/>
              <a:t>На текущий момент мы запустили 2 блока в этой линейке – как вы можете видеть, этой 1й и 2й, что логично.</a:t>
            </a:r>
          </a:p>
          <a:p>
            <a:r>
              <a:rPr lang="ru-RU" dirty="0"/>
              <a:t>На этом мы не остановились, и пошли в своей логике ещё дальше:</a:t>
            </a:r>
          </a:p>
          <a:p>
            <a:r>
              <a:rPr lang="ru-RU" dirty="0"/>
              <a:t>В Смарт 1 входит одна ключевая технология – это СИЕМ</a:t>
            </a:r>
          </a:p>
          <a:p>
            <a:r>
              <a:rPr lang="ru-RU" dirty="0"/>
              <a:t>А в Смарт 2 входит две ключевых технологии – это СИЕМ и ЕДР</a:t>
            </a:r>
          </a:p>
          <a:p>
            <a:r>
              <a:rPr lang="ru-RU" dirty="0"/>
              <a:t>Получилось довольно изящно и никто не знает куда нас это может завести дальше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F566B3-3EA7-4C2C-90A5-F0A08A57834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86265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Пару слов о технологиях и той функциональности, которую мы закладываем в нашу линейку для среднего бизнеса</a:t>
            </a:r>
          </a:p>
          <a:p>
            <a:r>
              <a:rPr lang="ru-RU" dirty="0"/>
              <a:t>Ключевые моменты:</a:t>
            </a:r>
          </a:p>
          <a:p>
            <a:r>
              <a:rPr lang="ru-RU" dirty="0"/>
              <a:t>Мониторинг событий </a:t>
            </a:r>
          </a:p>
          <a:p>
            <a:r>
              <a:rPr lang="ru-RU" dirty="0"/>
              <a:t>Потоковая корреляция онлайн</a:t>
            </a:r>
          </a:p>
          <a:p>
            <a:r>
              <a:rPr lang="ru-RU" dirty="0"/>
              <a:t>И автоматический сбор инвентаризационной информации для работы с инцидентами с учётом их контекста, а также возможности по реагированию на выявленные инциденты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F566B3-3EA7-4C2C-90A5-F0A08A57834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875235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Если мы говорим про ЕДР, то тут возможности защиты от сложных </a:t>
            </a:r>
            <a:r>
              <a:rPr lang="ru-RU" dirty="0" err="1"/>
              <a:t>кибер</a:t>
            </a:r>
            <a:r>
              <a:rPr lang="ru-RU" dirty="0"/>
              <a:t> угроз ещё больше расширяются за счёт того что мы предоставляем продвинутый инструмент для обнаружения и реагирования на инциденты на конечных точках.</a:t>
            </a:r>
          </a:p>
          <a:p>
            <a:r>
              <a:rPr lang="ru-RU" dirty="0"/>
              <a:t>Здесь и автоматическое обнаружение сложных угроз, и полноценное продвинутое реагирование на инциденты на конечных точках и расширенные возможности по обнаружению сложных угроз и выявлению первопричин инцидентов.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F566B3-3EA7-4C2C-90A5-F0A08A57834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0347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F566B3-3EA7-4C2C-90A5-F0A08A57834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9644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F566B3-3EA7-4C2C-90A5-F0A08A57834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52097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F566B3-3EA7-4C2C-90A5-F0A08A578340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7085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F9F7BD-D5A3-4E17-B951-0B56D4C16E1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11829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7" Type="http://schemas.openxmlformats.org/officeDocument/2006/relationships/image" Target="../media/image8.sv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7" Type="http://schemas.openxmlformats.org/officeDocument/2006/relationships/image" Target="../media/image11.sv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7.sv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7" Type="http://schemas.openxmlformats.org/officeDocument/2006/relationships/image" Target="../media/image8.sv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1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4.xml"/><Relationship Id="rId4" Type="http://schemas.microsoft.com/office/2007/relationships/hdphoto" Target="../media/hdphoto1.wdp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7" Type="http://schemas.openxmlformats.org/officeDocument/2006/relationships/image" Target="../media/image3.sv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6.png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6.xml"/><Relationship Id="rId7" Type="http://schemas.openxmlformats.org/officeDocument/2006/relationships/image" Target="../media/image11.sv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6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7.xml"/><Relationship Id="rId4" Type="http://schemas.openxmlformats.org/officeDocument/2006/relationships/image" Target="../media/image7.png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7" Type="http://schemas.openxmlformats.org/officeDocument/2006/relationships/image" Target="../media/image8.sv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8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9.xml"/><Relationship Id="rId4" Type="http://schemas.openxmlformats.org/officeDocument/2006/relationships/image" Target="../media/image11.sv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9.xml"/><Relationship Id="rId7" Type="http://schemas.openxmlformats.org/officeDocument/2006/relationships/image" Target="../media/image11.sv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9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9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9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9.xml"/><Relationship Id="rId4" Type="http://schemas.openxmlformats.org/officeDocument/2006/relationships/image" Target="../media/image34.png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9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9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9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(motio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ynamic Texture_Grey-1">
            <a:hlinkClick r:id="" action="ppaction://media"/>
            <a:extLst>
              <a:ext uri="{FF2B5EF4-FFF2-40B4-BE49-F238E27FC236}">
                <a16:creationId xmlns:a16="http://schemas.microsoft.com/office/drawing/2014/main" id="{E47DDA4D-7C51-5E6B-19AF-18A5276D4714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116"/>
          </a:xfrm>
          <a:prstGeom prst="rect">
            <a:avLst/>
          </a:prstGeom>
        </p:spPr>
      </p:pic>
      <p:sp>
        <p:nvSpPr>
          <p:cNvPr id="3" name="Текст 6">
            <a:extLst>
              <a:ext uri="{FF2B5EF4-FFF2-40B4-BE49-F238E27FC236}">
                <a16:creationId xmlns:a16="http://schemas.microsoft.com/office/drawing/2014/main" id="{94A8A058-B925-1B00-E3DF-431D309FBE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9314" y="1851199"/>
            <a:ext cx="10713372" cy="2062103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l">
              <a:lnSpc>
                <a:spcPct val="80000"/>
              </a:lnSpc>
              <a:spcBef>
                <a:spcPct val="0"/>
              </a:spcBef>
              <a:buNone/>
              <a:defRPr sz="8000" b="1" i="0" baseline="0">
                <a:solidFill>
                  <a:schemeClr val="bg1"/>
                </a:solidFill>
                <a:latin typeface="+mj-lt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Kaspersky Presentation title</a:t>
            </a:r>
            <a:endParaRPr lang="ru-RU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DA6D8D65-7C80-6686-806E-7D34CAA4610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856145" y="6063216"/>
            <a:ext cx="1906743" cy="363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368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Background (page)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86A3644-DD2E-28EF-6903-70585A16B993}"/>
              </a:ext>
            </a:extLst>
          </p:cNvPr>
          <p:cNvSpPr txBox="1"/>
          <p:nvPr userDrawn="1"/>
        </p:nvSpPr>
        <p:spPr>
          <a:xfrm>
            <a:off x="10207003" y="531943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 baseline="0">
                <a:solidFill>
                  <a:schemeClr val="bg1"/>
                </a:solidFill>
                <a:latin typeface="Kaspersky Sans Display" panose="020B0003020000020004" pitchFamily="34" charset="0"/>
              </a:rPr>
              <a:pPr algn="r"/>
              <a:t>‹#›</a:t>
            </a:fld>
            <a:endParaRPr lang="ru-RU" sz="1333" baseline="0" dirty="0">
              <a:solidFill>
                <a:schemeClr val="bg1"/>
              </a:solidFill>
              <a:latin typeface="Kaspersky Sans Display" panose="020B0003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503953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pos="559" userDrawn="1">
          <p15:clr>
            <a:srgbClr val="FBAE40"/>
          </p15:clr>
        </p15:guide>
        <p15:guide id="2" pos="7121" userDrawn="1">
          <p15:clr>
            <a:srgbClr val="FBAE40"/>
          </p15:clr>
        </p15:guide>
        <p15:guide id="3" orient="horz" pos="3759" userDrawn="1">
          <p15:clr>
            <a:srgbClr val="FBAE40"/>
          </p15:clr>
        </p15:guide>
        <p15:guide id="4" orient="horz" pos="879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rey Background (no page)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5467449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pos="559" userDrawn="1">
          <p15:clr>
            <a:srgbClr val="FBAE40"/>
          </p15:clr>
        </p15:guide>
        <p15:guide id="2" pos="7121" userDrawn="1">
          <p15:clr>
            <a:srgbClr val="FBAE40"/>
          </p15:clr>
        </p15:guide>
        <p15:guide id="3" orient="horz" pos="3759" userDrawn="1">
          <p15:clr>
            <a:srgbClr val="FBAE40"/>
          </p15:clr>
        </p15:guide>
        <p15:guide id="4" orient="horz" pos="879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_Dark Grey (motio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ynamic Texture_Grey-1">
            <a:hlinkClick r:id="" action="ppaction://media"/>
            <a:extLst>
              <a:ext uri="{FF2B5EF4-FFF2-40B4-BE49-F238E27FC236}">
                <a16:creationId xmlns:a16="http://schemas.microsoft.com/office/drawing/2014/main" id="{3A728075-B3C7-4BC4-9EA6-CB80DF12ED86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116"/>
          </a:xfrm>
          <a:prstGeom prst="rect">
            <a:avLst/>
          </a:prstGeom>
        </p:spPr>
      </p:pic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1295467" y="2558795"/>
            <a:ext cx="9601067" cy="1323439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spcBef>
                <a:spcPct val="0"/>
              </a:spcBef>
              <a:buNone/>
              <a:defRPr sz="8000" b="1" i="0" baseline="0">
                <a:solidFill>
                  <a:schemeClr val="bg1"/>
                </a:solidFill>
                <a:latin typeface="+mj-lt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Thank you!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39740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motion)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ynamicTexture_FullHD_green2">
            <a:hlinkClick r:id="" action="ppaction://media"/>
            <a:extLst>
              <a:ext uri="{FF2B5EF4-FFF2-40B4-BE49-F238E27FC236}">
                <a16:creationId xmlns:a16="http://schemas.microsoft.com/office/drawing/2014/main" id="{7AB28AE4-E511-4EDD-B3D3-E024C031C16B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115"/>
          </a:xfrm>
          <a:prstGeom prst="rect">
            <a:avLst/>
          </a:prstGeom>
        </p:spPr>
      </p:pic>
      <p:sp>
        <p:nvSpPr>
          <p:cNvPr id="3" name="Текст 6">
            <a:extLst>
              <a:ext uri="{FF2B5EF4-FFF2-40B4-BE49-F238E27FC236}">
                <a16:creationId xmlns:a16="http://schemas.microsoft.com/office/drawing/2014/main" id="{94A8A058-B925-1B00-E3DF-431D309FBE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9314" y="1851199"/>
            <a:ext cx="10713372" cy="2062103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l">
              <a:lnSpc>
                <a:spcPct val="80000"/>
              </a:lnSpc>
              <a:spcBef>
                <a:spcPct val="0"/>
              </a:spcBef>
              <a:buNone/>
              <a:defRPr sz="8000" b="1" i="0" baseline="0">
                <a:solidFill>
                  <a:schemeClr val="tx1"/>
                </a:solidFill>
                <a:latin typeface="+mj-lt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Kaspersky Presentation title</a:t>
            </a:r>
            <a:endParaRPr lang="ru-RU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DA6D8D65-7C80-6686-806E-7D34CAA4610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56145" y="6063216"/>
            <a:ext cx="1906743" cy="363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8153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Background (no p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6111266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Background (p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834401-65B3-C59A-1538-B8777A071A0E}"/>
              </a:ext>
            </a:extLst>
          </p:cNvPr>
          <p:cNvSpPr txBox="1"/>
          <p:nvPr userDrawn="1"/>
        </p:nvSpPr>
        <p:spPr>
          <a:xfrm>
            <a:off x="10207003" y="531943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 baseline="0">
                <a:solidFill>
                  <a:schemeClr val="tx1"/>
                </a:solidFill>
                <a:latin typeface="Kaspersky Sans Display" panose="020B0003020000020004" pitchFamily="34" charset="0"/>
              </a:rPr>
              <a:pPr algn="r"/>
              <a:t>‹#›</a:t>
            </a:fld>
            <a:endParaRPr lang="ru-RU" sz="1333" baseline="0" dirty="0">
              <a:solidFill>
                <a:schemeClr val="tx1"/>
              </a:solidFill>
              <a:latin typeface="Kaspersky Sans Display" panose="020B0003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016733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pos="558">
          <p15:clr>
            <a:srgbClr val="FBAE40"/>
          </p15:clr>
        </p15:guide>
        <p15:guide id="2" orient="horz" pos="879">
          <p15:clr>
            <a:srgbClr val="FBAE40"/>
          </p15:clr>
        </p15:guide>
        <p15:guide id="3" pos="7129">
          <p15:clr>
            <a:srgbClr val="FBAE40"/>
          </p15:clr>
        </p15:guide>
        <p15:guide id="4" orient="horz" pos="376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hite Background (p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834401-65B3-C59A-1538-B8777A071A0E}"/>
              </a:ext>
            </a:extLst>
          </p:cNvPr>
          <p:cNvSpPr txBox="1"/>
          <p:nvPr userDrawn="1"/>
        </p:nvSpPr>
        <p:spPr>
          <a:xfrm>
            <a:off x="10207003" y="531943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 baseline="0">
                <a:solidFill>
                  <a:schemeClr val="tx1"/>
                </a:solidFill>
                <a:latin typeface="Kaspersky Sans Display" panose="020B0003020000020004" pitchFamily="34" charset="0"/>
              </a:rPr>
              <a:pPr algn="r"/>
              <a:t>‹#›</a:t>
            </a:fld>
            <a:endParaRPr lang="ru-RU" sz="1333" baseline="0" dirty="0">
              <a:solidFill>
                <a:schemeClr val="tx1"/>
              </a:solidFill>
              <a:latin typeface="Kaspersky Sans Display" panose="020B00030200000200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B4455B-1C55-4543-99DC-D646038E84E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8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856349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pos="558">
          <p15:clr>
            <a:srgbClr val="FBAE40"/>
          </p15:clr>
        </p15:guide>
        <p15:guide id="2" orient="horz" pos="879">
          <p15:clr>
            <a:srgbClr val="FBAE40"/>
          </p15:clr>
        </p15:guide>
        <p15:guide id="3" pos="7129">
          <p15:clr>
            <a:srgbClr val="FBAE40"/>
          </p15:clr>
        </p15:guide>
        <p15:guide id="4" orient="horz" pos="3764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(no p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2585846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3762">
          <p15:clr>
            <a:srgbClr val="FBAE40"/>
          </p15:clr>
        </p15:guide>
        <p15:guide id="2" pos="560">
          <p15:clr>
            <a:srgbClr val="FBAE40"/>
          </p15:clr>
        </p15:guide>
        <p15:guide id="3" pos="7121">
          <p15:clr>
            <a:srgbClr val="FBAE40"/>
          </p15:clr>
        </p15:guide>
        <p15:guide id="4" orient="horz" pos="879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(p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EC7B2A6-C67F-FF8A-A854-B547985CE646}"/>
              </a:ext>
            </a:extLst>
          </p:cNvPr>
          <p:cNvSpPr txBox="1"/>
          <p:nvPr userDrawn="1"/>
        </p:nvSpPr>
        <p:spPr>
          <a:xfrm>
            <a:off x="10207003" y="531943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 baseline="0">
                <a:solidFill>
                  <a:schemeClr val="bg1"/>
                </a:solidFill>
                <a:latin typeface="Kaspersky Sans Display" panose="020B0003020000020004" pitchFamily="34" charset="0"/>
              </a:rPr>
              <a:pPr algn="r"/>
              <a:t>‹#›</a:t>
            </a:fld>
            <a:endParaRPr lang="ru-RU" sz="1333" baseline="0" dirty="0">
              <a:solidFill>
                <a:schemeClr val="bg1"/>
              </a:solidFill>
              <a:latin typeface="Kaspersky Sans Display" panose="020B0003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676950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879">
          <p15:clr>
            <a:srgbClr val="FBAE40"/>
          </p15:clr>
        </p15:guide>
        <p15:guide id="2" pos="559">
          <p15:clr>
            <a:srgbClr val="FBAE40"/>
          </p15:clr>
        </p15:guide>
        <p15:guide id="3" orient="horz" pos="3762">
          <p15:clr>
            <a:srgbClr val="FBAE40"/>
          </p15:clr>
        </p15:guide>
        <p15:guide id="4" pos="712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itle_Symphony (new) with blu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8D8AC2-54E9-4204-5F19-DE88F0BFB1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8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4D5DCC7B-55D7-CF66-1592-6CF64E88FE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4554" y="2483745"/>
            <a:ext cx="8579198" cy="1754326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algn="l">
              <a:lnSpc>
                <a:spcPct val="90000"/>
              </a:lnSpc>
              <a:spcAft>
                <a:spcPts val="1800"/>
              </a:spcAft>
              <a:defRPr sz="6000" b="1" i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Kaspersky Presentation subtitle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6431106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 (motion)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ynamicTexture_FullHD_green2">
            <a:hlinkClick r:id="" action="ppaction://media"/>
            <a:extLst>
              <a:ext uri="{FF2B5EF4-FFF2-40B4-BE49-F238E27FC236}">
                <a16:creationId xmlns:a16="http://schemas.microsoft.com/office/drawing/2014/main" id="{06E7A72C-8DDC-43B7-8EC2-9F7D809BDDC7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115"/>
          </a:xfrm>
          <a:prstGeom prst="rect">
            <a:avLst/>
          </a:prstGeom>
        </p:spPr>
      </p:pic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739314" y="2558795"/>
            <a:ext cx="10713374" cy="1323439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ctr">
              <a:spcBef>
                <a:spcPct val="0"/>
              </a:spcBef>
              <a:buNone/>
              <a:defRPr sz="8000" b="1" i="0" baseline="0">
                <a:solidFill>
                  <a:schemeClr val="tx1"/>
                </a:solidFill>
                <a:latin typeface="+mj-lt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Thank you!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29229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motion)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ynamicTexture_FullHD_green2">
            <a:hlinkClick r:id="" action="ppaction://media"/>
            <a:extLst>
              <a:ext uri="{FF2B5EF4-FFF2-40B4-BE49-F238E27FC236}">
                <a16:creationId xmlns:a16="http://schemas.microsoft.com/office/drawing/2014/main" id="{7AB28AE4-E511-4EDD-B3D3-E024C031C16B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115"/>
          </a:xfrm>
          <a:prstGeom prst="rect">
            <a:avLst/>
          </a:prstGeom>
        </p:spPr>
      </p:pic>
      <p:sp>
        <p:nvSpPr>
          <p:cNvPr id="3" name="Текст 6">
            <a:extLst>
              <a:ext uri="{FF2B5EF4-FFF2-40B4-BE49-F238E27FC236}">
                <a16:creationId xmlns:a16="http://schemas.microsoft.com/office/drawing/2014/main" id="{94A8A058-B925-1B00-E3DF-431D309FBE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9314" y="1851199"/>
            <a:ext cx="10713372" cy="2062103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l">
              <a:lnSpc>
                <a:spcPct val="80000"/>
              </a:lnSpc>
              <a:spcBef>
                <a:spcPct val="0"/>
              </a:spcBef>
              <a:buNone/>
              <a:defRPr sz="8000" b="1" i="0" baseline="0">
                <a:solidFill>
                  <a:schemeClr val="tx1"/>
                </a:solidFill>
                <a:latin typeface="+mj-lt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Kaspersky Presentation title</a:t>
            </a:r>
            <a:endParaRPr lang="ru-RU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DA6D8D65-7C80-6686-806E-7D34CAA4610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56145" y="6063216"/>
            <a:ext cx="1906743" cy="363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5313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(no p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7982377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3762">
          <p15:clr>
            <a:srgbClr val="FBAE40"/>
          </p15:clr>
        </p15:guide>
        <p15:guide id="2" pos="560">
          <p15:clr>
            <a:srgbClr val="FBAE40"/>
          </p15:clr>
        </p15:guide>
        <p15:guide id="3" pos="7121">
          <p15:clr>
            <a:srgbClr val="FBAE40"/>
          </p15:clr>
        </p15:guide>
        <p15:guide id="4" orient="horz" pos="879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(p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EC7B2A6-C67F-FF8A-A854-B547985CE646}"/>
              </a:ext>
            </a:extLst>
          </p:cNvPr>
          <p:cNvSpPr txBox="1"/>
          <p:nvPr userDrawn="1"/>
        </p:nvSpPr>
        <p:spPr>
          <a:xfrm>
            <a:off x="10207003" y="531943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 baseline="0">
                <a:solidFill>
                  <a:schemeClr val="bg1"/>
                </a:solidFill>
                <a:latin typeface="Kaspersky Sans Display" panose="020B0003020000020004" pitchFamily="34" charset="0"/>
              </a:rPr>
              <a:pPr algn="r"/>
              <a:t>‹#›</a:t>
            </a:fld>
            <a:endParaRPr lang="ru-RU" sz="1333" baseline="0" dirty="0">
              <a:solidFill>
                <a:schemeClr val="bg1"/>
              </a:solidFill>
              <a:latin typeface="Kaspersky Sans Display" panose="020B0003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379292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879">
          <p15:clr>
            <a:srgbClr val="FBAE40"/>
          </p15:clr>
        </p15:guide>
        <p15:guide id="2" pos="559">
          <p15:clr>
            <a:srgbClr val="FBAE40"/>
          </p15:clr>
        </p15:guide>
        <p15:guide id="3" orient="horz" pos="3762">
          <p15:clr>
            <a:srgbClr val="FBAE40"/>
          </p15:clr>
        </p15:guide>
        <p15:guide id="4" pos="712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itle_Green-Blue (with blur)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BCC32B-BA4E-415B-93DA-0663E66633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8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C699D5-0FD6-2557-E6CF-F06F957DAA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4554" y="2483745"/>
            <a:ext cx="8579198" cy="1754326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algn="l">
              <a:lnSpc>
                <a:spcPct val="90000"/>
              </a:lnSpc>
              <a:spcAft>
                <a:spcPts val="1800"/>
              </a:spcAft>
              <a:defRPr sz="6000" b="1" i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Kaspersky Presentation subtitle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6389559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 (motion)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ynamicTexture_FullHD_green2">
            <a:hlinkClick r:id="" action="ppaction://media"/>
            <a:extLst>
              <a:ext uri="{FF2B5EF4-FFF2-40B4-BE49-F238E27FC236}">
                <a16:creationId xmlns:a16="http://schemas.microsoft.com/office/drawing/2014/main" id="{06E7A72C-8DDC-43B7-8EC2-9F7D809BDDC7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115"/>
          </a:xfrm>
          <a:prstGeom prst="rect">
            <a:avLst/>
          </a:prstGeom>
        </p:spPr>
      </p:pic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739314" y="2558795"/>
            <a:ext cx="10713374" cy="1323439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ctr">
              <a:spcBef>
                <a:spcPct val="0"/>
              </a:spcBef>
              <a:buNone/>
              <a:defRPr sz="8000" b="1" i="0" baseline="0">
                <a:solidFill>
                  <a:schemeClr val="tx1"/>
                </a:solidFill>
                <a:latin typeface="+mj-lt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Thank you!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63540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itle_for KSD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283C8106-0E92-1969-E8BE-2A8F3CF78C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4" b="4688"/>
          <a:stretch/>
        </p:blipFill>
        <p:spPr>
          <a:xfrm>
            <a:off x="1345749" y="-1"/>
            <a:ext cx="9702551" cy="685800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FA017CB-CB42-B760-246F-0349145F05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alpha val="75000"/>
            </a:schemeClr>
          </a:solidFill>
          <a:ln w="2619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5" name="Текст 6">
            <a:extLst>
              <a:ext uri="{FF2B5EF4-FFF2-40B4-BE49-F238E27FC236}">
                <a16:creationId xmlns:a16="http://schemas.microsoft.com/office/drawing/2014/main" id="{7376AE2D-239A-4C03-CE94-E82C00355DB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95467" y="2859517"/>
            <a:ext cx="9601067" cy="923330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lnSpc>
                <a:spcPct val="90000"/>
              </a:lnSpc>
              <a:spcBef>
                <a:spcPct val="0"/>
              </a:spcBef>
              <a:buNone/>
              <a:defRPr sz="6000" b="1" i="0" baseline="0">
                <a:solidFill>
                  <a:schemeClr val="bg1"/>
                </a:solidFill>
                <a:latin typeface="+mj-lt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Subtitle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882221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tro slide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0F2DE349-F63C-7E4F-B630-6552781E412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5471" y="1914863"/>
            <a:ext cx="4804129" cy="2400267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lnSpc>
                <a:spcPct val="80000"/>
              </a:lnSpc>
              <a:defRPr sz="6000" b="0" i="0">
                <a:solidFill>
                  <a:schemeClr val="bg1"/>
                </a:solidFill>
                <a:latin typeface="Kaspersky Sans Display Semibold" panose="020B0003020000020004" pitchFamily="34" charset="0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How-to Deck</a:t>
            </a:r>
            <a:endParaRPr lang="ru-RU" dirty="0"/>
          </a:p>
        </p:txBody>
      </p:sp>
      <p:sp>
        <p:nvSpPr>
          <p:cNvPr id="13" name="Текст 3">
            <a:extLst>
              <a:ext uri="{FF2B5EF4-FFF2-40B4-BE49-F238E27FC236}">
                <a16:creationId xmlns:a16="http://schemas.microsoft.com/office/drawing/2014/main" id="{BA9409A1-942D-4328-990A-DCBD1AF0624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74713" y="5051502"/>
            <a:ext cx="2617787" cy="93337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SzPct val="80000"/>
              <a:buFontTx/>
              <a:buNone/>
              <a:defRPr sz="2000">
                <a:solidFill>
                  <a:schemeClr val="bg1"/>
                </a:solidFill>
                <a:latin typeface="Kaspersky Sans Display" panose="020B0003020000020004" pitchFamily="34" charset="0"/>
              </a:defRPr>
            </a:lvl1pPr>
            <a:lvl2pPr marL="0" indent="0">
              <a:spcBef>
                <a:spcPts val="0"/>
              </a:spcBef>
              <a:buNone/>
              <a:defRPr sz="2000" b="1"/>
            </a:lvl2pPr>
            <a:lvl3pPr marL="0" indent="0">
              <a:spcBef>
                <a:spcPts val="0"/>
              </a:spcBef>
              <a:buNone/>
              <a:defRPr sz="2000"/>
            </a:lvl3pPr>
            <a:lvl4pPr marL="0" indent="0">
              <a:spcBef>
                <a:spcPts val="0"/>
              </a:spcBef>
              <a:buNone/>
              <a:defRPr sz="2000" b="1"/>
            </a:lvl4pPr>
            <a:lvl5pPr marL="0" indent="0">
              <a:spcBef>
                <a:spcPts val="0"/>
              </a:spcBef>
              <a:buNone/>
              <a:defRPr sz="2000"/>
            </a:lvl5pPr>
          </a:lstStyle>
          <a:p>
            <a:pPr lvl="0"/>
            <a:r>
              <a:rPr lang="en-US" dirty="0"/>
              <a:t>Speaker person</a:t>
            </a:r>
            <a:endParaRPr lang="ru-RU" dirty="0"/>
          </a:p>
        </p:txBody>
      </p:sp>
      <p:pic>
        <p:nvPicPr>
          <p:cNvPr id="14" name="Graphic 4">
            <a:extLst>
              <a:ext uri="{FF2B5EF4-FFF2-40B4-BE49-F238E27FC236}">
                <a16:creationId xmlns:a16="http://schemas.microsoft.com/office/drawing/2014/main" id="{2E36241C-FF39-49BD-825E-CACC52055E6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8955" y="316340"/>
            <a:ext cx="2899257" cy="850263"/>
          </a:xfrm>
          <a:prstGeom prst="rect">
            <a:avLst/>
          </a:prstGeom>
        </p:spPr>
      </p:pic>
      <p:pic>
        <p:nvPicPr>
          <p:cNvPr id="15" name="Graphic 7">
            <a:extLst>
              <a:ext uri="{FF2B5EF4-FFF2-40B4-BE49-F238E27FC236}">
                <a16:creationId xmlns:a16="http://schemas.microsoft.com/office/drawing/2014/main" id="{B8F3B03B-E5AE-42AE-89D4-B090B86AFE3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5337" y="6215616"/>
            <a:ext cx="1906743" cy="363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2851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motion)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ynamicTexture_FullHD_green2">
            <a:hlinkClick r:id="" action="ppaction://media"/>
            <a:extLst>
              <a:ext uri="{FF2B5EF4-FFF2-40B4-BE49-F238E27FC236}">
                <a16:creationId xmlns:a16="http://schemas.microsoft.com/office/drawing/2014/main" id="{7AB28AE4-E511-4EDD-B3D3-E024C031C16B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115"/>
          </a:xfrm>
          <a:prstGeom prst="rect">
            <a:avLst/>
          </a:prstGeom>
        </p:spPr>
      </p:pic>
      <p:sp>
        <p:nvSpPr>
          <p:cNvPr id="3" name="Текст 6">
            <a:extLst>
              <a:ext uri="{FF2B5EF4-FFF2-40B4-BE49-F238E27FC236}">
                <a16:creationId xmlns:a16="http://schemas.microsoft.com/office/drawing/2014/main" id="{94A8A058-B925-1B00-E3DF-431D309FBE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9314" y="1851199"/>
            <a:ext cx="10713372" cy="2062103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l">
              <a:lnSpc>
                <a:spcPct val="80000"/>
              </a:lnSpc>
              <a:spcBef>
                <a:spcPct val="0"/>
              </a:spcBef>
              <a:buNone/>
              <a:defRPr sz="8000" b="1" i="0" baseline="0">
                <a:solidFill>
                  <a:schemeClr val="tx1"/>
                </a:solidFill>
                <a:latin typeface="+mj-lt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Kaspersky Presentation title</a:t>
            </a:r>
            <a:endParaRPr lang="ru-RU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DA6D8D65-7C80-6686-806E-7D34CAA4610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56145" y="6063216"/>
            <a:ext cx="1906743" cy="363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4643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Background (no p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9519360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Background (p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834401-65B3-C59A-1538-B8777A071A0E}"/>
              </a:ext>
            </a:extLst>
          </p:cNvPr>
          <p:cNvSpPr txBox="1"/>
          <p:nvPr userDrawn="1"/>
        </p:nvSpPr>
        <p:spPr>
          <a:xfrm>
            <a:off x="10207003" y="531943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 baseline="0">
                <a:solidFill>
                  <a:schemeClr val="tx1"/>
                </a:solidFill>
                <a:latin typeface="Kaspersky Sans Display" panose="020B0003020000020004" pitchFamily="34" charset="0"/>
              </a:rPr>
              <a:pPr algn="r"/>
              <a:t>‹#›</a:t>
            </a:fld>
            <a:endParaRPr lang="ru-RU" sz="1333" baseline="0" dirty="0">
              <a:solidFill>
                <a:schemeClr val="tx1"/>
              </a:solidFill>
              <a:latin typeface="Kaspersky Sans Display" panose="020B0003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551955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pos="558">
          <p15:clr>
            <a:srgbClr val="FBAE40"/>
          </p15:clr>
        </p15:guide>
        <p15:guide id="2" orient="horz" pos="879">
          <p15:clr>
            <a:srgbClr val="FBAE40"/>
          </p15:clr>
        </p15:guide>
        <p15:guide id="3" pos="7123">
          <p15:clr>
            <a:srgbClr val="FBAE40"/>
          </p15:clr>
        </p15:guide>
        <p15:guide id="4" orient="horz" pos="3764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(no p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9061830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3762">
          <p15:clr>
            <a:srgbClr val="FBAE40"/>
          </p15:clr>
        </p15:guide>
        <p15:guide id="2" pos="560">
          <p15:clr>
            <a:srgbClr val="FBAE40"/>
          </p15:clr>
        </p15:guide>
        <p15:guide id="3" pos="7121">
          <p15:clr>
            <a:srgbClr val="FBAE40"/>
          </p15:clr>
        </p15:guide>
        <p15:guide id="4" orient="horz" pos="879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(p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EC7B2A6-C67F-FF8A-A854-B547985CE646}"/>
              </a:ext>
            </a:extLst>
          </p:cNvPr>
          <p:cNvSpPr txBox="1"/>
          <p:nvPr userDrawn="1"/>
        </p:nvSpPr>
        <p:spPr>
          <a:xfrm>
            <a:off x="10207003" y="531943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 baseline="0">
                <a:solidFill>
                  <a:schemeClr val="bg1"/>
                </a:solidFill>
                <a:latin typeface="Kaspersky Sans Display" panose="020B0003020000020004" pitchFamily="34" charset="0"/>
              </a:rPr>
              <a:pPr algn="r"/>
              <a:t>‹#›</a:t>
            </a:fld>
            <a:endParaRPr lang="ru-RU" sz="1333" baseline="0" dirty="0">
              <a:solidFill>
                <a:schemeClr val="bg1"/>
              </a:solidFill>
              <a:latin typeface="Kaspersky Sans Display" panose="020B0003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960937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879">
          <p15:clr>
            <a:srgbClr val="FBAE40"/>
          </p15:clr>
        </p15:guide>
        <p15:guide id="2" pos="559">
          <p15:clr>
            <a:srgbClr val="FBAE40"/>
          </p15:clr>
        </p15:guide>
        <p15:guide id="3" orient="horz" pos="3762">
          <p15:clr>
            <a:srgbClr val="FBAE40"/>
          </p15:clr>
        </p15:guide>
        <p15:guide id="4" pos="712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itle_Symphony (new) with blu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8D8AC2-54E9-4204-5F19-DE88F0BFB1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8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4D5DCC7B-55D7-CF66-1592-6CF64E88FE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4554" y="2483745"/>
            <a:ext cx="8579198" cy="1754326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algn="l">
              <a:lnSpc>
                <a:spcPct val="90000"/>
              </a:lnSpc>
              <a:spcAft>
                <a:spcPts val="1800"/>
              </a:spcAft>
              <a:defRPr sz="6000" b="1" i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Kaspersky Presentation subtitle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1579173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 (motion)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ynamicTexture_FullHD_green2">
            <a:hlinkClick r:id="" action="ppaction://media"/>
            <a:extLst>
              <a:ext uri="{FF2B5EF4-FFF2-40B4-BE49-F238E27FC236}">
                <a16:creationId xmlns:a16="http://schemas.microsoft.com/office/drawing/2014/main" id="{06E7A72C-8DDC-43B7-8EC2-9F7D809BDDC7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115"/>
          </a:xfrm>
          <a:prstGeom prst="rect">
            <a:avLst/>
          </a:prstGeom>
        </p:spPr>
      </p:pic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739314" y="2558795"/>
            <a:ext cx="10713374" cy="1323439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ctr">
              <a:spcBef>
                <a:spcPct val="0"/>
              </a:spcBef>
              <a:buNone/>
              <a:defRPr sz="8000" b="1" i="0" baseline="0">
                <a:solidFill>
                  <a:schemeClr val="tx1"/>
                </a:solidFill>
                <a:latin typeface="+mj-lt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Thank you!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03013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tro slide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C02C58D6-E2E9-E344-B46A-A7AFF92CA5B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5920877"/>
            <a:ext cx="2580999" cy="964329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0F2DE349-F63C-7E4F-B630-6552781E412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3339" y="1508787"/>
            <a:ext cx="7838661" cy="2400267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lnSpc>
                <a:spcPct val="80000"/>
              </a:lnSpc>
              <a:defRPr sz="9333" b="0" i="0">
                <a:solidFill>
                  <a:schemeClr val="bg1"/>
                </a:solidFill>
                <a:latin typeface="Kaspersky Sans Display Semibold" panose="020B0003020000020004" pitchFamily="34" charset="0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How-to Deck</a:t>
            </a:r>
            <a:endParaRPr lang="ru-RU" dirty="0"/>
          </a:p>
        </p:txBody>
      </p:sp>
      <p:sp>
        <p:nvSpPr>
          <p:cNvPr id="3" name="Текст 3">
            <a:extLst>
              <a:ext uri="{FF2B5EF4-FFF2-40B4-BE49-F238E27FC236}">
                <a16:creationId xmlns:a16="http://schemas.microsoft.com/office/drawing/2014/main" id="{D71B1AB6-DF96-4DE2-28E0-A0CC519157E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52927" y="260648"/>
            <a:ext cx="3599724" cy="2256251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Pct val="80000"/>
              <a:buFontTx/>
              <a:buNone/>
              <a:defRPr sz="2000">
                <a:solidFill>
                  <a:schemeClr val="bg1"/>
                </a:solidFill>
                <a:latin typeface="Kaspersky Sans Display" panose="020B0003020000020004" pitchFamily="34" charset="0"/>
              </a:defRPr>
            </a:lvl1pPr>
            <a:lvl2pPr marL="0" indent="0">
              <a:spcBef>
                <a:spcPts val="0"/>
              </a:spcBef>
              <a:buNone/>
              <a:defRPr sz="2000" b="1"/>
            </a:lvl2pPr>
            <a:lvl3pPr marL="0" indent="0">
              <a:spcBef>
                <a:spcPts val="0"/>
              </a:spcBef>
              <a:buNone/>
              <a:defRPr sz="2000"/>
            </a:lvl3pPr>
            <a:lvl4pPr marL="0" indent="0">
              <a:spcBef>
                <a:spcPts val="0"/>
              </a:spcBef>
              <a:buNone/>
              <a:defRPr sz="2000" b="1"/>
            </a:lvl4pPr>
            <a:lvl5pPr marL="0" indent="0">
              <a:spcBef>
                <a:spcPts val="0"/>
              </a:spcBef>
              <a:buNone/>
              <a:defRPr sz="2000"/>
            </a:lvl5pPr>
          </a:lstStyle>
          <a:p>
            <a:pPr lvl="0"/>
            <a:r>
              <a:rPr lang="en-US" dirty="0"/>
              <a:t>Speaker person</a:t>
            </a:r>
            <a:endParaRPr lang="ru-RU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88F3FD-6EB2-4010-9BE1-9BAE1D07CBC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35361" y="356659"/>
            <a:ext cx="2720916" cy="65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992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ank you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335361" y="710236"/>
            <a:ext cx="11521280" cy="1123553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7200">
                <a:solidFill>
                  <a:schemeClr val="bg1"/>
                </a:solidFill>
                <a:latin typeface="Kaspersky Sans Display" panose="020B0003020000020004" pitchFamily="34" charset="0"/>
              </a:defRPr>
            </a:lvl1pPr>
            <a:lvl2pPr marL="0" indent="0" algn="ctr">
              <a:spcBef>
                <a:spcPts val="0"/>
              </a:spcBef>
              <a:buNone/>
              <a:defRPr sz="2000" b="1"/>
            </a:lvl2pPr>
            <a:lvl3pPr marL="0" indent="0" algn="ctr">
              <a:spcBef>
                <a:spcPts val="0"/>
              </a:spcBef>
              <a:buNone/>
              <a:defRPr sz="2000"/>
            </a:lvl3pPr>
            <a:lvl4pPr marL="0" indent="0" algn="ctr">
              <a:spcBef>
                <a:spcPts val="0"/>
              </a:spcBef>
              <a:buNone/>
              <a:defRPr sz="2000" b="1"/>
            </a:lvl4pPr>
            <a:lvl5pPr marL="0" indent="0" algn="ctr">
              <a:spcBef>
                <a:spcPts val="0"/>
              </a:spcBef>
              <a:buNone/>
              <a:defRPr sz="1867"/>
            </a:lvl5pPr>
          </a:lstStyle>
          <a:p>
            <a:r>
              <a:rPr lang="en-US" dirty="0"/>
              <a:t>Thank you! </a:t>
            </a:r>
            <a:endParaRPr lang="ru-RU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2" hasCustomPrompt="1"/>
          </p:nvPr>
        </p:nvSpPr>
        <p:spPr>
          <a:xfrm>
            <a:off x="2255574" y="2176175"/>
            <a:ext cx="7680852" cy="960107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1867"/>
            </a:lvl1pPr>
            <a:lvl2pPr marL="0" indent="0" algn="ctr">
              <a:spcBef>
                <a:spcPts val="0"/>
              </a:spcBef>
              <a:buNone/>
              <a:defRPr sz="2000" b="1"/>
            </a:lvl2pPr>
            <a:lvl3pPr marL="0" indent="0" algn="ctr">
              <a:spcBef>
                <a:spcPts val="0"/>
              </a:spcBef>
              <a:buNone/>
              <a:defRPr sz="2000"/>
            </a:lvl3pPr>
            <a:lvl4pPr marL="0" indent="0" algn="ctr">
              <a:spcBef>
                <a:spcPts val="0"/>
              </a:spcBef>
              <a:buNone/>
              <a:defRPr sz="2000" b="1"/>
            </a:lvl4pPr>
            <a:lvl5pPr marL="0" indent="0" algn="ctr">
              <a:spcBef>
                <a:spcPts val="0"/>
              </a:spcBef>
              <a:buNone/>
              <a:defRPr sz="1867">
                <a:solidFill>
                  <a:schemeClr val="bg1"/>
                </a:solidFill>
                <a:latin typeface="Kaspersky Sans Display" panose="020B0003020000020004" pitchFamily="34" charset="0"/>
              </a:defRPr>
            </a:lvl5pPr>
          </a:lstStyle>
          <a:p>
            <a:pPr lvl="4"/>
            <a:r>
              <a:rPr lang="en-US" dirty="0"/>
              <a:t>Subtitle </a:t>
            </a:r>
            <a:endParaRPr lang="ru-RU" dirty="0"/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13" hasCustomPrompt="1"/>
          </p:nvPr>
        </p:nvSpPr>
        <p:spPr>
          <a:xfrm>
            <a:off x="335360" y="5042132"/>
            <a:ext cx="3840427" cy="480053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000" b="1"/>
            </a:lvl1pPr>
            <a:lvl2pPr marL="0" indent="0" algn="ctr">
              <a:spcBef>
                <a:spcPts val="0"/>
              </a:spcBef>
              <a:buNone/>
              <a:defRPr sz="2000" b="1"/>
            </a:lvl2pPr>
            <a:lvl3pPr marL="0" indent="0" algn="ctr">
              <a:spcBef>
                <a:spcPts val="0"/>
              </a:spcBef>
              <a:buNone/>
              <a:defRPr sz="2000"/>
            </a:lvl3pPr>
            <a:lvl4pPr marL="0" indent="0" algn="ctr">
              <a:spcBef>
                <a:spcPts val="0"/>
              </a:spcBef>
              <a:buNone/>
              <a:defRPr sz="2000" b="0" i="0">
                <a:solidFill>
                  <a:schemeClr val="bg1"/>
                </a:solidFill>
                <a:latin typeface="+mn-lt"/>
              </a:defRPr>
            </a:lvl4pPr>
            <a:lvl5pPr marL="0" indent="0" algn="ctr">
              <a:spcBef>
                <a:spcPts val="0"/>
              </a:spcBef>
              <a:buNone/>
              <a:defRPr sz="1867"/>
            </a:lvl5pPr>
          </a:lstStyle>
          <a:p>
            <a:pPr lvl="3"/>
            <a:r>
              <a:rPr lang="en-US" dirty="0"/>
              <a:t>Speaker person</a:t>
            </a:r>
          </a:p>
        </p:txBody>
      </p:sp>
      <p:sp>
        <p:nvSpPr>
          <p:cNvPr id="10" name="Рисунок 9"/>
          <p:cNvSpPr>
            <a:spLocks noGrp="1"/>
          </p:cNvSpPr>
          <p:nvPr>
            <p:ph type="pic" sz="quarter" idx="16" hasCustomPrompt="1"/>
          </p:nvPr>
        </p:nvSpPr>
        <p:spPr>
          <a:xfrm>
            <a:off x="5615947" y="3428453"/>
            <a:ext cx="960107" cy="960107"/>
          </a:xfrm>
          <a:prstGeom prst="rect">
            <a:avLst/>
          </a:prstGeom>
        </p:spPr>
        <p:txBody>
          <a:bodyPr/>
          <a:lstStyle>
            <a:lvl1pPr algn="ctr">
              <a:buNone/>
              <a:defRPr sz="1333">
                <a:solidFill>
                  <a:schemeClr val="bg1"/>
                </a:solidFill>
                <a:latin typeface="Kaspersky Sans Display" panose="020B0003020000020004" pitchFamily="34" charset="0"/>
              </a:defRPr>
            </a:lvl1pPr>
          </a:lstStyle>
          <a:p>
            <a:r>
              <a:rPr lang="en-US" dirty="0"/>
              <a:t>Image</a:t>
            </a:r>
            <a:endParaRPr lang="ru-RU" dirty="0"/>
          </a:p>
        </p:txBody>
      </p:sp>
      <p:sp>
        <p:nvSpPr>
          <p:cNvPr id="12" name="Текст 18"/>
          <p:cNvSpPr>
            <a:spLocks noGrp="1"/>
          </p:cNvSpPr>
          <p:nvPr>
            <p:ph type="body" sz="quarter" idx="17" hasCustomPrompt="1"/>
          </p:nvPr>
        </p:nvSpPr>
        <p:spPr>
          <a:xfrm>
            <a:off x="4175787" y="5042132"/>
            <a:ext cx="3840427" cy="480053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000" b="1"/>
            </a:lvl1pPr>
            <a:lvl2pPr marL="0" indent="0" algn="ctr">
              <a:spcBef>
                <a:spcPts val="0"/>
              </a:spcBef>
              <a:buNone/>
              <a:defRPr sz="2000" b="1"/>
            </a:lvl2pPr>
            <a:lvl3pPr marL="0" indent="0" algn="ctr">
              <a:spcBef>
                <a:spcPts val="0"/>
              </a:spcBef>
              <a:buNone/>
              <a:defRPr sz="2000"/>
            </a:lvl3pPr>
            <a:lvl4pPr marL="0" indent="0" algn="ctr">
              <a:spcBef>
                <a:spcPts val="0"/>
              </a:spcBef>
              <a:buNone/>
              <a:defRPr sz="2000" b="0" i="0">
                <a:solidFill>
                  <a:schemeClr val="bg1"/>
                </a:solidFill>
                <a:latin typeface="+mn-lt"/>
              </a:defRPr>
            </a:lvl4pPr>
            <a:lvl5pPr marL="0" indent="0" algn="ctr">
              <a:spcBef>
                <a:spcPts val="0"/>
              </a:spcBef>
              <a:buNone/>
              <a:defRPr sz="1867"/>
            </a:lvl5pPr>
          </a:lstStyle>
          <a:p>
            <a:pPr lvl="3"/>
            <a:r>
              <a:rPr lang="en-US" dirty="0"/>
              <a:t>Speaker title</a:t>
            </a:r>
            <a:endParaRPr lang="ru-RU" dirty="0"/>
          </a:p>
        </p:txBody>
      </p:sp>
      <p:sp>
        <p:nvSpPr>
          <p:cNvPr id="13" name="Текст 18"/>
          <p:cNvSpPr>
            <a:spLocks noGrp="1"/>
          </p:cNvSpPr>
          <p:nvPr>
            <p:ph type="body" sz="quarter" idx="18" hasCustomPrompt="1"/>
          </p:nvPr>
        </p:nvSpPr>
        <p:spPr>
          <a:xfrm>
            <a:off x="8016213" y="5042132"/>
            <a:ext cx="3840427" cy="480053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000" b="1"/>
            </a:lvl1pPr>
            <a:lvl2pPr marL="0" indent="0" algn="ctr">
              <a:spcBef>
                <a:spcPts val="0"/>
              </a:spcBef>
              <a:buNone/>
              <a:defRPr sz="2000" b="1"/>
            </a:lvl2pPr>
            <a:lvl3pPr marL="0" indent="0" algn="ctr">
              <a:spcBef>
                <a:spcPts val="0"/>
              </a:spcBef>
              <a:buNone/>
              <a:defRPr sz="2000"/>
            </a:lvl3pPr>
            <a:lvl4pPr marL="0" indent="0" algn="ctr">
              <a:spcBef>
                <a:spcPts val="0"/>
              </a:spcBef>
              <a:buNone/>
              <a:defRPr sz="2000" b="0" i="0">
                <a:solidFill>
                  <a:schemeClr val="bg1"/>
                </a:solidFill>
                <a:latin typeface="+mn-lt"/>
              </a:defRPr>
            </a:lvl4pPr>
            <a:lvl5pPr marL="0" indent="0" algn="ctr">
              <a:spcBef>
                <a:spcPts val="0"/>
              </a:spcBef>
              <a:buNone/>
              <a:defRPr sz="1867"/>
            </a:lvl5pPr>
          </a:lstStyle>
          <a:p>
            <a:pPr lvl="3"/>
            <a:r>
              <a:rPr lang="en-US" dirty="0"/>
              <a:t>@</a:t>
            </a:r>
            <a:r>
              <a:rPr lang="en-US" dirty="0" err="1"/>
              <a:t>socialmediahandle</a:t>
            </a:r>
            <a:endParaRPr lang="ru-RU" dirty="0"/>
          </a:p>
        </p:txBody>
      </p:sp>
      <p:pic>
        <p:nvPicPr>
          <p:cNvPr id="9" name="Рисунок 8" descr="Kaspersky logo black.png_645E5772.png">
            <a:extLst>
              <a:ext uri="{FF2B5EF4-FFF2-40B4-BE49-F238E27FC236}">
                <a16:creationId xmlns:a16="http://schemas.microsoft.com/office/drawing/2014/main" id="{E795FB51-92F8-48AC-A9E1-D48C5A5E94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5427" y="5864572"/>
            <a:ext cx="1901144" cy="715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302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(motion)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ynamic Texture_Grey-1">
            <a:hlinkClick r:id="" action="ppaction://media"/>
            <a:extLst>
              <a:ext uri="{FF2B5EF4-FFF2-40B4-BE49-F238E27FC236}">
                <a16:creationId xmlns:a16="http://schemas.microsoft.com/office/drawing/2014/main" id="{E47DDA4D-7C51-5E6B-19AF-18A5276D4714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116"/>
          </a:xfrm>
          <a:prstGeom prst="rect">
            <a:avLst/>
          </a:prstGeom>
        </p:spPr>
      </p:pic>
      <p:sp>
        <p:nvSpPr>
          <p:cNvPr id="3" name="Текст 6">
            <a:extLst>
              <a:ext uri="{FF2B5EF4-FFF2-40B4-BE49-F238E27FC236}">
                <a16:creationId xmlns:a16="http://schemas.microsoft.com/office/drawing/2014/main" id="{94A8A058-B925-1B00-E3DF-431D309FBE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9314" y="1851199"/>
            <a:ext cx="10713372" cy="2062103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l">
              <a:lnSpc>
                <a:spcPct val="80000"/>
              </a:lnSpc>
              <a:spcBef>
                <a:spcPct val="0"/>
              </a:spcBef>
              <a:buNone/>
              <a:defRPr sz="8000" b="1" i="0" baseline="0">
                <a:solidFill>
                  <a:schemeClr val="bg1"/>
                </a:solidFill>
                <a:latin typeface="+mj-lt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Kaspersky Presentation title</a:t>
            </a:r>
            <a:endParaRPr lang="ru-RU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DA6D8D65-7C80-6686-806E-7D34CAA4610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56145" y="6063216"/>
            <a:ext cx="1906743" cy="363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0292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Background (page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86A3644-DD2E-28EF-6903-70585A16B993}"/>
              </a:ext>
            </a:extLst>
          </p:cNvPr>
          <p:cNvSpPr txBox="1"/>
          <p:nvPr userDrawn="1"/>
        </p:nvSpPr>
        <p:spPr>
          <a:xfrm>
            <a:off x="10207003" y="531943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 baseline="0">
                <a:solidFill>
                  <a:schemeClr val="bg1"/>
                </a:solidFill>
                <a:latin typeface="Kaspersky Sans Display" panose="020B0003020000020004" pitchFamily="34" charset="0"/>
              </a:rPr>
              <a:pPr algn="r"/>
              <a:t>‹#›</a:t>
            </a:fld>
            <a:endParaRPr lang="ru-RU" sz="1333" baseline="0" dirty="0">
              <a:solidFill>
                <a:schemeClr val="bg1"/>
              </a:solidFill>
              <a:latin typeface="Kaspersky Sans Display" panose="020B0003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293982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pos="559">
          <p15:clr>
            <a:srgbClr val="FBAE40"/>
          </p15:clr>
        </p15:guide>
        <p15:guide id="2" pos="7121">
          <p15:clr>
            <a:srgbClr val="FBAE40"/>
          </p15:clr>
        </p15:guide>
        <p15:guide id="3" orient="horz" pos="3759">
          <p15:clr>
            <a:srgbClr val="FBAE40"/>
          </p15:clr>
        </p15:guide>
        <p15:guide id="4" orient="horz" pos="879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_Dark Grey (motion)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ynamic Texture_Grey-1">
            <a:hlinkClick r:id="" action="ppaction://media"/>
            <a:extLst>
              <a:ext uri="{FF2B5EF4-FFF2-40B4-BE49-F238E27FC236}">
                <a16:creationId xmlns:a16="http://schemas.microsoft.com/office/drawing/2014/main" id="{3A728075-B3C7-4BC4-9EA6-CB80DF12ED86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116"/>
          </a:xfrm>
          <a:prstGeom prst="rect">
            <a:avLst/>
          </a:prstGeom>
        </p:spPr>
      </p:pic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1295467" y="2558795"/>
            <a:ext cx="9601067" cy="1323439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spcBef>
                <a:spcPct val="0"/>
              </a:spcBef>
              <a:buNone/>
              <a:defRPr sz="8000" b="1" i="0" baseline="0">
                <a:solidFill>
                  <a:schemeClr val="bg1"/>
                </a:solidFill>
                <a:latin typeface="+mj-lt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Thank you!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29936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motion)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ynamicTexture_FullHD_green2">
            <a:hlinkClick r:id="" action="ppaction://media"/>
            <a:extLst>
              <a:ext uri="{FF2B5EF4-FFF2-40B4-BE49-F238E27FC236}">
                <a16:creationId xmlns:a16="http://schemas.microsoft.com/office/drawing/2014/main" id="{7AB28AE4-E511-4EDD-B3D3-E024C031C16B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11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1041DF0A-057C-49CB-8E64-CDDDD8D8E3E7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9604" y="5830676"/>
            <a:ext cx="3181925" cy="60686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38231" y="1597644"/>
            <a:ext cx="11115570" cy="2062103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algn="l">
              <a:lnSpc>
                <a:spcPct val="80000"/>
              </a:lnSpc>
              <a:spcAft>
                <a:spcPts val="1800"/>
              </a:spcAft>
              <a:defRPr sz="8000" b="1" i="0" baseline="0">
                <a:solidFill>
                  <a:schemeClr val="tx1"/>
                </a:solidFill>
                <a:latin typeface="Kaspersky Sans Display" panose="020B0003020000020004" pitchFamily="34" charset="-52"/>
              </a:defRPr>
            </a:lvl1pPr>
          </a:lstStyle>
          <a:p>
            <a:r>
              <a:rPr lang="en-US" dirty="0"/>
              <a:t>Kaspersky Presentation title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88478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(no p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1979761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(p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158AED-F9AC-4C71-A309-3ED64EA8684C}"/>
              </a:ext>
            </a:extLst>
          </p:cNvPr>
          <p:cNvSpPr txBox="1"/>
          <p:nvPr userDrawn="1"/>
        </p:nvSpPr>
        <p:spPr>
          <a:xfrm>
            <a:off x="10207003" y="652434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 baseline="0">
                <a:solidFill>
                  <a:schemeClr val="bg1"/>
                </a:solidFill>
                <a:latin typeface="Kaspersky Sans Display" panose="020B0003020000020004" pitchFamily="34" charset="-52"/>
              </a:rPr>
              <a:pPr algn="r"/>
              <a:t>‹#›</a:t>
            </a:fld>
            <a:endParaRPr lang="ru-RU" sz="1333" baseline="0" dirty="0">
              <a:solidFill>
                <a:schemeClr val="bg1"/>
              </a:solidFill>
              <a:latin typeface="Kaspersky Sans Cyr_B1" panose="020B05030501010401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120471174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itle_Expert (new)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BCC32B-BA4E-415B-93DA-0663E66633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8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718A2451-C8F7-4394-B2B4-ED57F5B013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8231" y="2483745"/>
            <a:ext cx="8579198" cy="1754326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algn="l">
              <a:lnSpc>
                <a:spcPct val="90000"/>
              </a:lnSpc>
              <a:spcAft>
                <a:spcPts val="1800"/>
              </a:spcAft>
              <a:defRPr sz="6000" b="1" i="0" baseline="0">
                <a:solidFill>
                  <a:schemeClr val="bg1"/>
                </a:solidFill>
                <a:latin typeface="Kaspersky Sans Display" panose="020B0003020000020004" pitchFamily="34" charset="-52"/>
              </a:defRPr>
            </a:lvl1pPr>
          </a:lstStyle>
          <a:p>
            <a:r>
              <a:rPr lang="en-US" dirty="0"/>
              <a:t>Kaspersky Presentation subtitle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0529809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 (motion)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ynamicTexture_FullHD_green2">
            <a:hlinkClick r:id="" action="ppaction://media"/>
            <a:extLst>
              <a:ext uri="{FF2B5EF4-FFF2-40B4-BE49-F238E27FC236}">
                <a16:creationId xmlns:a16="http://schemas.microsoft.com/office/drawing/2014/main" id="{06E7A72C-8DDC-43B7-8EC2-9F7D809BDDC7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115"/>
          </a:xfrm>
          <a:prstGeom prst="rect">
            <a:avLst/>
          </a:prstGeom>
        </p:spPr>
      </p:pic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770965" y="2558795"/>
            <a:ext cx="10650072" cy="1323439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ctr">
              <a:spcBef>
                <a:spcPct val="0"/>
              </a:spcBef>
              <a:buNone/>
              <a:defRPr sz="8000" b="1" i="0" baseline="0">
                <a:solidFill>
                  <a:schemeClr val="tx1"/>
                </a:solidFill>
                <a:latin typeface="Kaspersky Sans Display" panose="020B0003020000020004" pitchFamily="34" charset="-52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Thank you!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87270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Title (motion)_Bright Green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DynamicTexture_FullHD_green2"/>
          <p:cNvPicPr>
            <a:picLocks noChangeAspect="1"/>
          </p:cNvPicPr>
          <p:nvPr userDrawn="1"/>
        </p:nvPicPr>
        <p:blipFill>
          <a:blip r:embed="rId3"/>
          <a:stretch/>
        </p:blipFill>
        <p:spPr bwMode="auto">
          <a:xfrm>
            <a:off x="0" y="0"/>
            <a:ext cx="12192000" cy="6858115"/>
          </a:xfrm>
          <a:prstGeom prst="rect">
            <a:avLst/>
          </a:prstGeom>
        </p:spPr>
      </p:pic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739314" y="1851199"/>
            <a:ext cx="10713372" cy="2062103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None/>
              <a:defRPr sz="8000" b="1" i="0">
                <a:solidFill>
                  <a:schemeClr val="tx1"/>
                </a:solidFill>
                <a:latin typeface="+mj-lt"/>
              </a:defRPr>
            </a:lvl1pPr>
            <a:lvl2pPr marL="0" indent="0" algn="ctr">
              <a:spcBef>
                <a:spcPts val="0"/>
              </a:spcBef>
              <a:buNone/>
              <a:defRPr sz="2000" b="1"/>
            </a:lvl2pPr>
            <a:lvl3pPr marL="0" indent="0" algn="ctr">
              <a:spcBef>
                <a:spcPts val="0"/>
              </a:spcBef>
              <a:buNone/>
              <a:defRPr sz="2000"/>
            </a:lvl3pPr>
            <a:lvl4pPr marL="0" indent="0" algn="ctr">
              <a:spcBef>
                <a:spcPts val="0"/>
              </a:spcBef>
              <a:buNone/>
              <a:defRPr sz="2000" b="1"/>
            </a:lvl4pPr>
            <a:lvl5pPr marL="0" indent="0" algn="ctr">
              <a:spcBef>
                <a:spcPts val="0"/>
              </a:spcBef>
              <a:buNone/>
              <a:defRPr sz="1850"/>
            </a:lvl5pPr>
          </a:lstStyle>
          <a:p>
            <a:pPr>
              <a:defRPr/>
            </a:pPr>
            <a:r>
              <a:rPr lang="en-US"/>
              <a:t>Kaspersky Presentation title</a:t>
            </a:r>
            <a:endParaRPr lang="ru-RU"/>
          </a:p>
        </p:txBody>
      </p:sp>
      <p:pic>
        <p:nvPicPr>
          <p:cNvPr id="4" name="Graphic 3"/>
          <p:cNvPicPr>
            <a:picLocks noChangeAspect="1"/>
          </p:cNvPicPr>
          <p:nvPr userDrawn="1"/>
        </p:nvPicPr>
        <p:blipFill>
          <a:blip r:embed="rId4"/>
          <a:stretch/>
        </p:blipFill>
        <p:spPr bwMode="auto">
          <a:xfrm>
            <a:off x="9856145" y="6063216"/>
            <a:ext cx="1906743" cy="363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11980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White Background (page)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 bwMode="auto">
          <a:xfrm>
            <a:off x="10207003" y="531943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fld id="{03DE9796-F46D-40D6-9BB0-BFBEA219EE85}" type="slidenum">
              <a:rPr lang="en-US" sz="1350">
                <a:solidFill>
                  <a:schemeClr val="tx1"/>
                </a:solidFill>
                <a:latin typeface="Kaspersky Sans Display"/>
              </a:rPr>
              <a:t>‹#›</a:t>
            </a:fld>
            <a:endParaRPr lang="ru-RU" sz="1350">
              <a:solidFill>
                <a:schemeClr val="tx1"/>
              </a:solidFill>
              <a:latin typeface="Kaspersky San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382832899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Final slide (motion)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DynamicTexture_FullHD_green2"/>
          <p:cNvPicPr>
            <a:picLocks noChangeAspect="1"/>
          </p:cNvPicPr>
          <p:nvPr userDrawn="1"/>
        </p:nvPicPr>
        <p:blipFill>
          <a:blip r:embed="rId3"/>
          <a:stretch/>
        </p:blipFill>
        <p:spPr bwMode="auto">
          <a:xfrm>
            <a:off x="0" y="0"/>
            <a:ext cx="12192000" cy="6858115"/>
          </a:xfrm>
          <a:prstGeom prst="rect">
            <a:avLst/>
          </a:prstGeom>
        </p:spPr>
      </p:pic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91672" y="2558795"/>
            <a:ext cx="11008658" cy="1323439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ctr">
              <a:spcBef>
                <a:spcPts val="0"/>
              </a:spcBef>
              <a:buNone/>
              <a:defRPr sz="8000" b="1" i="0">
                <a:solidFill>
                  <a:schemeClr val="tx1"/>
                </a:solidFill>
                <a:latin typeface="+mj-lt"/>
              </a:defRPr>
            </a:lvl1pPr>
            <a:lvl2pPr marL="0" indent="0" algn="ctr">
              <a:spcBef>
                <a:spcPts val="0"/>
              </a:spcBef>
              <a:buNone/>
              <a:defRPr sz="2000" b="1"/>
            </a:lvl2pPr>
            <a:lvl3pPr marL="0" indent="0" algn="ctr">
              <a:spcBef>
                <a:spcPts val="0"/>
              </a:spcBef>
              <a:buNone/>
              <a:defRPr sz="2000"/>
            </a:lvl3pPr>
            <a:lvl4pPr marL="0" indent="0" algn="ctr">
              <a:spcBef>
                <a:spcPts val="0"/>
              </a:spcBef>
              <a:buNone/>
              <a:defRPr sz="2000" b="1"/>
            </a:lvl4pPr>
            <a:lvl5pPr marL="0" indent="0" algn="ctr">
              <a:spcBef>
                <a:spcPts val="0"/>
              </a:spcBef>
              <a:buNone/>
              <a:defRPr sz="1850"/>
            </a:lvl5pPr>
          </a:lstStyle>
          <a:p>
            <a:pPr>
              <a:defRPr/>
            </a:pPr>
            <a:r>
              <a:rPr lang="en-US"/>
              <a:t>Thank you! 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32941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motion)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ynamicTexture_FullHD_green2">
            <a:hlinkClick r:id="" action="ppaction://media"/>
            <a:extLst>
              <a:ext uri="{FF2B5EF4-FFF2-40B4-BE49-F238E27FC236}">
                <a16:creationId xmlns:a16="http://schemas.microsoft.com/office/drawing/2014/main" id="{7AB28AE4-E511-4EDD-B3D3-E024C031C16B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115"/>
          </a:xfrm>
          <a:prstGeom prst="rect">
            <a:avLst/>
          </a:prstGeom>
        </p:spPr>
      </p:pic>
      <p:sp>
        <p:nvSpPr>
          <p:cNvPr id="3" name="Текст 6">
            <a:extLst>
              <a:ext uri="{FF2B5EF4-FFF2-40B4-BE49-F238E27FC236}">
                <a16:creationId xmlns:a16="http://schemas.microsoft.com/office/drawing/2014/main" id="{94A8A058-B925-1B00-E3DF-431D309FBE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9314" y="1851199"/>
            <a:ext cx="10713372" cy="2062103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l">
              <a:lnSpc>
                <a:spcPct val="80000"/>
              </a:lnSpc>
              <a:spcBef>
                <a:spcPct val="0"/>
              </a:spcBef>
              <a:buNone/>
              <a:defRPr sz="8000" b="1" i="0" baseline="0">
                <a:solidFill>
                  <a:schemeClr val="tx1"/>
                </a:solidFill>
                <a:latin typeface="+mj-lt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Kaspersky Presentation title</a:t>
            </a:r>
            <a:endParaRPr lang="ru-RU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DA6D8D65-7C80-6686-806E-7D34CAA4610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56145" y="6063216"/>
            <a:ext cx="1906743" cy="363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941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(no p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5698915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3762">
          <p15:clr>
            <a:srgbClr val="FBAE40"/>
          </p15:clr>
        </p15:guide>
        <p15:guide id="2" pos="560">
          <p15:clr>
            <a:srgbClr val="FBAE40"/>
          </p15:clr>
        </p15:guide>
        <p15:guide id="3" pos="7121">
          <p15:clr>
            <a:srgbClr val="FBAE40"/>
          </p15:clr>
        </p15:guide>
        <p15:guide id="4" orient="horz" pos="879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(p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EC7B2A6-C67F-FF8A-A854-B547985CE646}"/>
              </a:ext>
            </a:extLst>
          </p:cNvPr>
          <p:cNvSpPr txBox="1"/>
          <p:nvPr userDrawn="1"/>
        </p:nvSpPr>
        <p:spPr>
          <a:xfrm>
            <a:off x="10207003" y="531943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 baseline="0">
                <a:solidFill>
                  <a:schemeClr val="bg1"/>
                </a:solidFill>
                <a:latin typeface="Kaspersky Sans Display" panose="020B0003020000020004" pitchFamily="34" charset="0"/>
              </a:rPr>
              <a:pPr algn="r"/>
              <a:t>‹#›</a:t>
            </a:fld>
            <a:endParaRPr lang="ru-RU" sz="1333" baseline="0" dirty="0">
              <a:solidFill>
                <a:schemeClr val="bg1"/>
              </a:solidFill>
              <a:latin typeface="Kaspersky Sans Display" panose="020B000302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456398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879">
          <p15:clr>
            <a:srgbClr val="FBAE40"/>
          </p15:clr>
        </p15:guide>
        <p15:guide id="2" pos="559">
          <p15:clr>
            <a:srgbClr val="FBAE40"/>
          </p15:clr>
        </p15:guide>
        <p15:guide id="3" orient="horz" pos="3762">
          <p15:clr>
            <a:srgbClr val="FBAE40"/>
          </p15:clr>
        </p15:guide>
        <p15:guide id="4" pos="7121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itle_Expert (new) with blur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BCC32B-BA4E-415B-93DA-0663E66633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8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414B16-362D-4810-2DBC-46D2B52751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4554" y="2483745"/>
            <a:ext cx="8579198" cy="1754326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algn="l">
              <a:lnSpc>
                <a:spcPct val="90000"/>
              </a:lnSpc>
              <a:spcAft>
                <a:spcPts val="1800"/>
              </a:spcAft>
              <a:defRPr sz="6000" b="1" i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Kaspersky Presentation subtitle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3353213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 (motion)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ynamicTexture_FullHD_green2">
            <a:hlinkClick r:id="" action="ppaction://media"/>
            <a:extLst>
              <a:ext uri="{FF2B5EF4-FFF2-40B4-BE49-F238E27FC236}">
                <a16:creationId xmlns:a16="http://schemas.microsoft.com/office/drawing/2014/main" id="{06E7A72C-8DDC-43B7-8EC2-9F7D809BDDC7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115"/>
          </a:xfrm>
          <a:prstGeom prst="rect">
            <a:avLst/>
          </a:prstGeom>
        </p:spPr>
      </p:pic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739314" y="2558795"/>
            <a:ext cx="10713374" cy="1323439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ctr">
              <a:spcBef>
                <a:spcPct val="0"/>
              </a:spcBef>
              <a:buNone/>
              <a:defRPr sz="8000" b="1" i="0" baseline="0">
                <a:solidFill>
                  <a:schemeClr val="tx1"/>
                </a:solidFill>
                <a:latin typeface="+mj-lt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Thank you!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03555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se these guidelines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8FDABA6-3CBB-C74D-85A0-B7CEC7AB1F41}"/>
              </a:ext>
            </a:extLst>
          </p:cNvPr>
          <p:cNvCxnSpPr>
            <a:cxnSpLocks/>
          </p:cNvCxnSpPr>
          <p:nvPr userDrawn="1"/>
        </p:nvCxnSpPr>
        <p:spPr>
          <a:xfrm>
            <a:off x="335360" y="548680"/>
            <a:ext cx="672075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Текст 3">
            <a:extLst>
              <a:ext uri="{FF2B5EF4-FFF2-40B4-BE49-F238E27FC236}">
                <a16:creationId xmlns:a16="http://schemas.microsoft.com/office/drawing/2014/main" id="{AC560601-56C7-44A1-9B1E-ABB9AE516A8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91345" y="550560"/>
            <a:ext cx="11712521" cy="43016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2000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2000" b="1"/>
            </a:lvl2pPr>
            <a:lvl3pPr marL="0" indent="0">
              <a:spcBef>
                <a:spcPts val="0"/>
              </a:spcBef>
              <a:buNone/>
              <a:defRPr sz="2000"/>
            </a:lvl3pPr>
            <a:lvl4pPr marL="0" indent="0">
              <a:spcBef>
                <a:spcPts val="0"/>
              </a:spcBef>
              <a:buNone/>
              <a:defRPr sz="2000" b="1"/>
            </a:lvl4pPr>
            <a:lvl5pPr marL="0" indent="0">
              <a:spcBef>
                <a:spcPts val="0"/>
              </a:spcBef>
              <a:buNone/>
              <a:defRPr sz="2000"/>
            </a:lvl5pPr>
          </a:lstStyle>
          <a:p>
            <a:pPr lvl="0"/>
            <a:r>
              <a:rPr lang="en-US" dirty="0"/>
              <a:t>Context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1151453" y="1268762"/>
            <a:ext cx="7824868" cy="384042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4667">
                <a:latin typeface="Kaspersky Sans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4667" b="1"/>
            </a:lvl2pPr>
            <a:lvl3pPr marL="0" indent="0">
              <a:spcBef>
                <a:spcPts val="0"/>
              </a:spcBef>
              <a:buNone/>
              <a:defRPr sz="4667"/>
            </a:lvl3pPr>
            <a:lvl4pPr marL="0" indent="0">
              <a:spcBef>
                <a:spcPts val="0"/>
              </a:spcBef>
              <a:buNone/>
              <a:defRPr sz="4667" b="1"/>
            </a:lvl4pPr>
            <a:lvl5pPr marL="0" indent="0">
              <a:spcBef>
                <a:spcPts val="0"/>
              </a:spcBef>
              <a:buNone/>
              <a:defRPr sz="4667"/>
            </a:lvl5pPr>
          </a:lstStyle>
          <a:p>
            <a:r>
              <a:rPr lang="en-US" dirty="0"/>
              <a:t>This is where your big statement should be.</a:t>
            </a:r>
            <a:br>
              <a:rPr lang="ru-RU" dirty="0"/>
            </a:br>
            <a:r>
              <a:rPr lang="en-US" dirty="0"/>
              <a:t>Use light background</a:t>
            </a:r>
            <a:br>
              <a:rPr lang="ru-RU" dirty="0"/>
            </a:br>
            <a:r>
              <a:rPr lang="en-US" dirty="0"/>
              <a:t>for lighter points.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10207003" y="652434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 smtClean="0">
                <a:solidFill>
                  <a:schemeClr val="tx1"/>
                </a:solidFill>
                <a:latin typeface="Kaspersky Sans" panose="020B0503050101040103" pitchFamily="34" charset="-52"/>
              </a:rPr>
              <a:pPr algn="r"/>
              <a:t>‹#›</a:t>
            </a:fld>
            <a:endParaRPr lang="ru-RU" sz="1333" dirty="0">
              <a:solidFill>
                <a:schemeClr val="tx1"/>
              </a:solidFill>
              <a:latin typeface="Kaspersky Sans" panose="020B05030501010401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9466556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8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1041DF0A-057C-49CB-8E64-CDDDD8D8E3E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9604" y="5830676"/>
            <a:ext cx="3181925" cy="60686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38231" y="1597644"/>
            <a:ext cx="11115570" cy="2062103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algn="l">
              <a:lnSpc>
                <a:spcPct val="80000"/>
              </a:lnSpc>
              <a:spcAft>
                <a:spcPts val="1800"/>
              </a:spcAft>
              <a:defRPr sz="8000" b="1" i="0" baseline="0">
                <a:solidFill>
                  <a:schemeClr val="tx1"/>
                </a:solidFill>
                <a:latin typeface="Kaspersky Sans Display" panose="020B0003020000020004" pitchFamily="34" charset="-52"/>
              </a:defRPr>
            </a:lvl1pPr>
          </a:lstStyle>
          <a:p>
            <a:r>
              <a:rPr lang="en-US" dirty="0"/>
              <a:t>Kaspersky Presentation title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4643518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motion)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ynamicTexture_FullHD_green2">
            <a:hlinkClick r:id="" action="ppaction://media"/>
            <a:extLst>
              <a:ext uri="{FF2B5EF4-FFF2-40B4-BE49-F238E27FC236}">
                <a16:creationId xmlns:a16="http://schemas.microsoft.com/office/drawing/2014/main" id="{7AB28AE4-E511-4EDD-B3D3-E024C031C16B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11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1041DF0A-057C-49CB-8E64-CDDDD8D8E3E7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9604" y="5830676"/>
            <a:ext cx="3181925" cy="60686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38231" y="1597644"/>
            <a:ext cx="11115570" cy="2062103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algn="l">
              <a:lnSpc>
                <a:spcPct val="80000"/>
              </a:lnSpc>
              <a:spcAft>
                <a:spcPts val="1800"/>
              </a:spcAft>
              <a:defRPr sz="8000" b="1" i="0" baseline="0">
                <a:solidFill>
                  <a:schemeClr val="tx1"/>
                </a:solidFill>
                <a:latin typeface="Kaspersky Sans Display" panose="020B0003020000020004" pitchFamily="34" charset="-52"/>
              </a:defRPr>
            </a:lvl1pPr>
          </a:lstStyle>
          <a:p>
            <a:r>
              <a:rPr lang="en-US" dirty="0"/>
              <a:t>Kaspersky Presentation title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14020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Background (no p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0531056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Background (p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EC03521-D966-40AE-A046-9419F8E5994D}"/>
              </a:ext>
            </a:extLst>
          </p:cNvPr>
          <p:cNvSpPr txBox="1"/>
          <p:nvPr userDrawn="1"/>
        </p:nvSpPr>
        <p:spPr>
          <a:xfrm>
            <a:off x="10207003" y="652434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>
                <a:solidFill>
                  <a:srgbClr val="000000"/>
                </a:solidFill>
                <a:latin typeface="Kaspersky Sans Display" panose="020B0003020000020004" pitchFamily="34" charset="-52"/>
              </a:rPr>
              <a:pPr algn="r"/>
              <a:t>‹#›</a:t>
            </a:fld>
            <a:endParaRPr lang="ru-RU" sz="1333" dirty="0">
              <a:solidFill>
                <a:srgbClr val="000000"/>
              </a:solidFill>
              <a:latin typeface="Kaspersky Sans Cyr_B1" panose="020B05030501010401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847803011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(no p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7461120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(p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158AED-F9AC-4C71-A309-3ED64EA8684C}"/>
              </a:ext>
            </a:extLst>
          </p:cNvPr>
          <p:cNvSpPr txBox="1"/>
          <p:nvPr userDrawn="1"/>
        </p:nvSpPr>
        <p:spPr>
          <a:xfrm>
            <a:off x="10207003" y="652434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>
                <a:solidFill>
                  <a:srgbClr val="FFFFFF"/>
                </a:solidFill>
                <a:latin typeface="Kaspersky Sans Display" panose="020B0003020000020004" pitchFamily="34" charset="-52"/>
              </a:rPr>
              <a:pPr algn="r"/>
              <a:t>‹#›</a:t>
            </a:fld>
            <a:endParaRPr lang="ru-RU" sz="1333" dirty="0">
              <a:solidFill>
                <a:srgbClr val="FFFFFF"/>
              </a:solidFill>
              <a:latin typeface="Kaspersky Sans Cyr_B1" panose="020B05030501010401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667274997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itle_Symphon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9A7207-7FD6-4C62-A266-382F9AFD153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8231" y="2483745"/>
            <a:ext cx="8579198" cy="1754326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algn="l">
              <a:lnSpc>
                <a:spcPct val="90000"/>
              </a:lnSpc>
              <a:spcAft>
                <a:spcPts val="1800"/>
              </a:spcAft>
              <a:defRPr sz="6000" b="1" i="0" baseline="0">
                <a:solidFill>
                  <a:schemeClr val="bg1"/>
                </a:solidFill>
                <a:latin typeface="Kaspersky Sans Display" panose="020B0003020000020004" pitchFamily="34" charset="-52"/>
              </a:defRPr>
            </a:lvl1pPr>
          </a:lstStyle>
          <a:p>
            <a:r>
              <a:rPr lang="en-US" dirty="0"/>
              <a:t>Kaspersky Presentation subtitle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8715655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1295467" y="2558795"/>
            <a:ext cx="9601067" cy="1323439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spcBef>
                <a:spcPct val="0"/>
              </a:spcBef>
              <a:buNone/>
              <a:defRPr sz="8000" b="1" i="0" baseline="0">
                <a:solidFill>
                  <a:schemeClr val="tx1"/>
                </a:solidFill>
                <a:latin typeface="Kaspersky Sans Display" panose="020B0003020000020004" pitchFamily="34" charset="-52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Thank you!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6418865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 (motion)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ynamicTexture_FullHD_green2">
            <a:hlinkClick r:id="" action="ppaction://media"/>
            <a:extLst>
              <a:ext uri="{FF2B5EF4-FFF2-40B4-BE49-F238E27FC236}">
                <a16:creationId xmlns:a16="http://schemas.microsoft.com/office/drawing/2014/main" id="{06E7A72C-8DDC-43B7-8EC2-9F7D809BDDC7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115"/>
          </a:xfrm>
          <a:prstGeom prst="rect">
            <a:avLst/>
          </a:prstGeom>
        </p:spPr>
      </p:pic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1295467" y="2558795"/>
            <a:ext cx="9601067" cy="1323439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spcBef>
                <a:spcPct val="0"/>
              </a:spcBef>
              <a:buNone/>
              <a:defRPr sz="8000" b="1" i="0" baseline="0">
                <a:solidFill>
                  <a:schemeClr val="tx1"/>
                </a:solidFill>
                <a:latin typeface="Kaspersky Sans Display" panose="020B0003020000020004" pitchFamily="34" charset="-52"/>
              </a:defRPr>
            </a:lvl1pPr>
            <a:lvl2pPr marL="0" indent="0" algn="ctr">
              <a:spcBef>
                <a:spcPct val="0"/>
              </a:spcBef>
              <a:buNone/>
              <a:defRPr sz="2000" b="1"/>
            </a:lvl2pPr>
            <a:lvl3pPr marL="0" indent="0" algn="ctr">
              <a:spcBef>
                <a:spcPct val="0"/>
              </a:spcBef>
              <a:buNone/>
              <a:defRPr sz="2000"/>
            </a:lvl3pPr>
            <a:lvl4pPr marL="0" indent="0" algn="ctr">
              <a:spcBef>
                <a:spcPct val="0"/>
              </a:spcBef>
              <a:buNone/>
              <a:defRPr sz="2000" b="1"/>
            </a:lvl4pPr>
            <a:lvl5pPr marL="0" indent="0" algn="ctr">
              <a:spcBef>
                <a:spcPct val="0"/>
              </a:spcBef>
              <a:buNone/>
              <a:defRPr sz="1867"/>
            </a:lvl5pPr>
          </a:lstStyle>
          <a:p>
            <a:r>
              <a:rPr lang="en-US" dirty="0"/>
              <a:t>Thank you!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9518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resentation How-to-Deck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43339" y="452669"/>
            <a:ext cx="7838661" cy="2400267"/>
          </a:xfrm>
        </p:spPr>
        <p:txBody>
          <a:bodyPr>
            <a:normAutofit/>
          </a:bodyPr>
          <a:lstStyle>
            <a:lvl1pPr algn="l">
              <a:lnSpc>
                <a:spcPct val="80000"/>
              </a:lnSpc>
              <a:defRPr sz="9333">
                <a:latin typeface="Kaspersky Sans Cyr_B1" panose="020B0503050101040103" pitchFamily="34" charset="-52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How-to Deck</a:t>
            </a:r>
            <a:endParaRPr lang="ru-RU" dirty="0"/>
          </a:p>
        </p:txBody>
      </p:sp>
      <p:pic>
        <p:nvPicPr>
          <p:cNvPr id="9" name="Рисунок 8" descr="Kaspersky logo black.png_645E5772.png">
            <a:extLst>
              <a:ext uri="{FF2B5EF4-FFF2-40B4-BE49-F238E27FC236}">
                <a16:creationId xmlns:a16="http://schemas.microsoft.com/office/drawing/2014/main" id="{20E0C0FE-FEC0-495E-BC7A-20DBC4A0AF9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-144693" y="5349214"/>
            <a:ext cx="4145908" cy="1561193"/>
          </a:xfrm>
          <a:prstGeom prst="rect">
            <a:avLst/>
          </a:prstGeom>
        </p:spPr>
      </p:pic>
      <p:sp>
        <p:nvSpPr>
          <p:cNvPr id="10" name="Текст 3">
            <a:extLst>
              <a:ext uri="{FF2B5EF4-FFF2-40B4-BE49-F238E27FC236}">
                <a16:creationId xmlns:a16="http://schemas.microsoft.com/office/drawing/2014/main" id="{47F5EA05-B11A-4BC6-AD4C-61E46181C83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72198" y="3156497"/>
            <a:ext cx="3024404" cy="1919817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Blip>
                <a:blip r:embed="rId4"/>
              </a:buBlip>
              <a:defRPr sz="2000">
                <a:latin typeface="Kaspersky Sans Cyr_B1" panose="020B0503050101040103" pitchFamily="34" charset="-52"/>
              </a:defRPr>
            </a:lvl1pPr>
            <a:lvl2pPr marL="0" indent="0">
              <a:spcBef>
                <a:spcPts val="0"/>
              </a:spcBef>
              <a:buNone/>
              <a:defRPr sz="2000" b="1"/>
            </a:lvl2pPr>
            <a:lvl3pPr marL="0" indent="0">
              <a:spcBef>
                <a:spcPts val="0"/>
              </a:spcBef>
              <a:buNone/>
              <a:defRPr sz="2000"/>
            </a:lvl3pPr>
            <a:lvl4pPr marL="0" indent="0">
              <a:spcBef>
                <a:spcPts val="0"/>
              </a:spcBef>
              <a:buNone/>
              <a:defRPr sz="2000" b="1"/>
            </a:lvl4pPr>
            <a:lvl5pPr marL="0" indent="0">
              <a:spcBef>
                <a:spcPts val="0"/>
              </a:spcBef>
              <a:buNone/>
              <a:defRPr sz="2000"/>
            </a:lvl5pPr>
          </a:lstStyle>
          <a:p>
            <a:pPr lvl="0"/>
            <a:br>
              <a:rPr lang="en-US" dirty="0"/>
            </a:br>
            <a:r>
              <a:rPr lang="en-US" dirty="0"/>
              <a:t>This how-to deck will help you create pre-</a:t>
            </a:r>
            <a:r>
              <a:rPr lang="en-US" dirty="0" err="1"/>
              <a:t>sentations</a:t>
            </a:r>
            <a:r>
              <a:rPr lang="en-US" dirty="0"/>
              <a:t> in tune with the new look and feel</a:t>
            </a:r>
            <a:br>
              <a:rPr lang="en-US" dirty="0"/>
            </a:br>
            <a:r>
              <a:rPr lang="en-US" dirty="0"/>
              <a:t>of our brand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060481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se these guidelines Dark">
    <p:bg>
      <p:bgPr>
        <a:solidFill>
          <a:srgbClr val="1D1D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1151453" y="1268762"/>
            <a:ext cx="7824868" cy="384042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ct val="0"/>
              </a:spcBef>
              <a:buNone/>
              <a:defRPr sz="4667">
                <a:solidFill>
                  <a:schemeClr val="bg1"/>
                </a:solidFill>
                <a:latin typeface="Kaspersky Sans Display" panose="020B0003020000020004" pitchFamily="34" charset="-52"/>
              </a:defRPr>
            </a:lvl1pPr>
            <a:lvl2pPr marL="0" indent="0">
              <a:spcBef>
                <a:spcPct val="0"/>
              </a:spcBef>
              <a:buNone/>
              <a:defRPr sz="4667" b="1">
                <a:solidFill>
                  <a:schemeClr val="bg1"/>
                </a:solidFill>
              </a:defRPr>
            </a:lvl2pPr>
            <a:lvl3pPr marL="0" indent="0">
              <a:spcBef>
                <a:spcPct val="0"/>
              </a:spcBef>
              <a:buNone/>
              <a:defRPr sz="4667">
                <a:solidFill>
                  <a:schemeClr val="bg1"/>
                </a:solidFill>
              </a:defRPr>
            </a:lvl3pPr>
            <a:lvl4pPr marL="0" indent="0">
              <a:spcBef>
                <a:spcPct val="0"/>
              </a:spcBef>
              <a:buNone/>
              <a:defRPr sz="4667" b="1">
                <a:solidFill>
                  <a:schemeClr val="bg1"/>
                </a:solidFill>
              </a:defRPr>
            </a:lvl4pPr>
            <a:lvl5pPr marL="0" indent="0">
              <a:spcBef>
                <a:spcPct val="0"/>
              </a:spcBef>
              <a:buNone/>
              <a:defRPr sz="4667">
                <a:solidFill>
                  <a:schemeClr val="bg1"/>
                </a:solidFill>
              </a:defRPr>
            </a:lvl5pPr>
          </a:lstStyle>
          <a:p>
            <a:r>
              <a:rPr lang="en-US" dirty="0"/>
              <a:t>This is where your big statement should be.</a:t>
            </a:r>
            <a:r>
              <a:rPr lang="ru-RU" dirty="0"/>
              <a:t> </a:t>
            </a:r>
            <a:r>
              <a:rPr lang="en-US" dirty="0"/>
              <a:t>Use dark background for more meaningful points.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9475DA-C2BB-40B7-897D-5C5ED675AD6E}"/>
              </a:ext>
            </a:extLst>
          </p:cNvPr>
          <p:cNvSpPr txBox="1"/>
          <p:nvPr userDrawn="1"/>
        </p:nvSpPr>
        <p:spPr>
          <a:xfrm>
            <a:off x="10207003" y="652434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>
                <a:solidFill>
                  <a:srgbClr val="FFFFFF"/>
                </a:solidFill>
                <a:latin typeface="Kaspersky Sans Display" panose="020B0003020000020004" pitchFamily="34" charset="-52"/>
              </a:rPr>
              <a:pPr algn="r"/>
              <a:t>‹#›</a:t>
            </a:fld>
            <a:endParaRPr lang="ru-RU" sz="1333" dirty="0">
              <a:solidFill>
                <a:srgbClr val="FFFFFF"/>
              </a:solidFill>
              <a:latin typeface="Kaspersky Sans Display" panose="020B0003020000020004" pitchFamily="34" charset="-52"/>
            </a:endParaRPr>
          </a:p>
        </p:txBody>
      </p:sp>
      <p:sp>
        <p:nvSpPr>
          <p:cNvPr id="11" name="Текст 3">
            <a:extLst>
              <a:ext uri="{FF2B5EF4-FFF2-40B4-BE49-F238E27FC236}">
                <a16:creationId xmlns:a16="http://schemas.microsoft.com/office/drawing/2014/main" id="{67B84E62-DE8F-4439-93FC-9D6697C3007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91345" y="260649"/>
            <a:ext cx="11712521" cy="7205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ct val="0"/>
              </a:spcBef>
              <a:buFontTx/>
              <a:buBlip>
                <a:blip r:embed="rId2"/>
              </a:buBlip>
              <a:defRPr sz="2000">
                <a:solidFill>
                  <a:schemeClr val="bg1"/>
                </a:solidFill>
                <a:latin typeface="Kaspersky Sans Display" panose="020B0003020000020004" pitchFamily="34" charset="-52"/>
              </a:defRPr>
            </a:lvl1pPr>
            <a:lvl2pPr marL="0" indent="0">
              <a:spcBef>
                <a:spcPct val="0"/>
              </a:spcBef>
              <a:buNone/>
              <a:defRPr sz="2000" b="1"/>
            </a:lvl2pPr>
            <a:lvl3pPr marL="0" indent="0">
              <a:spcBef>
                <a:spcPct val="0"/>
              </a:spcBef>
              <a:buNone/>
              <a:defRPr sz="2000"/>
            </a:lvl3pPr>
            <a:lvl4pPr marL="0" indent="0">
              <a:spcBef>
                <a:spcPct val="0"/>
              </a:spcBef>
              <a:buNone/>
              <a:defRPr sz="2000" b="1"/>
            </a:lvl4pPr>
            <a:lvl5pPr marL="0" indent="0">
              <a:spcBef>
                <a:spcPct val="0"/>
              </a:spcBef>
              <a:buNone/>
              <a:defRPr sz="2000"/>
            </a:lvl5pPr>
          </a:lstStyle>
          <a:p>
            <a:pPr lvl="0"/>
            <a:br>
              <a:rPr lang="en-US" dirty="0"/>
            </a:br>
            <a:r>
              <a:rPr lang="en-US" dirty="0"/>
              <a:t>Context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1149980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ark Background">
    <p:bg>
      <p:bgPr>
        <a:solidFill>
          <a:srgbClr val="1D1D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761403B-28BE-4E3E-92C0-F705B97746C7}"/>
              </a:ext>
            </a:extLst>
          </p:cNvPr>
          <p:cNvSpPr txBox="1"/>
          <p:nvPr userDrawn="1"/>
        </p:nvSpPr>
        <p:spPr>
          <a:xfrm>
            <a:off x="10207003" y="652435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3DE9796-F46D-40D6-9BB0-BFBEA219EE85}" type="slidenum">
              <a:rPr lang="en-US" sz="1333">
                <a:solidFill>
                  <a:srgbClr val="FFFFFF"/>
                </a:solidFill>
                <a:latin typeface="Kaspersky Sans Display" panose="020B0003020000020004" pitchFamily="34" charset="-52"/>
              </a:rPr>
              <a:pPr algn="r"/>
              <a:t>‹#›</a:t>
            </a:fld>
            <a:endParaRPr lang="ru-RU" sz="1333" dirty="0">
              <a:solidFill>
                <a:srgbClr val="FFFFFF"/>
              </a:solidFill>
              <a:latin typeface="Kaspersky Sans Display" panose="020B00030200000200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89180866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Presentation How-to-Deck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83786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se these guidelines Whit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8FDABA6-3CBB-C74D-85A0-B7CEC7AB1F41}"/>
              </a:ext>
            </a:extLst>
          </p:cNvPr>
          <p:cNvCxnSpPr>
            <a:cxnSpLocks/>
          </p:cNvCxnSpPr>
          <p:nvPr userDrawn="1"/>
        </p:nvCxnSpPr>
        <p:spPr>
          <a:xfrm>
            <a:off x="287356" y="548680"/>
            <a:ext cx="67207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Текст 3">
            <a:extLst>
              <a:ext uri="{FF2B5EF4-FFF2-40B4-BE49-F238E27FC236}">
                <a16:creationId xmlns:a16="http://schemas.microsoft.com/office/drawing/2014/main" id="{AC560601-56C7-44A1-9B1E-ABB9AE516A8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91346" y="550560"/>
            <a:ext cx="11712521" cy="43016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  <a:latin typeface="Kaspersky Sans Display" panose="020B0003020000020004" pitchFamily="34" charset="-52"/>
              </a:defRPr>
            </a:lvl1pPr>
            <a:lvl2pPr marL="0" indent="0">
              <a:spcBef>
                <a:spcPts val="0"/>
              </a:spcBef>
              <a:buNone/>
              <a:defRPr sz="2000" b="1"/>
            </a:lvl2pPr>
            <a:lvl3pPr marL="0" indent="0">
              <a:spcBef>
                <a:spcPts val="0"/>
              </a:spcBef>
              <a:buNone/>
              <a:defRPr sz="2000"/>
            </a:lvl3pPr>
            <a:lvl4pPr marL="0" indent="0">
              <a:spcBef>
                <a:spcPts val="0"/>
              </a:spcBef>
              <a:buNone/>
              <a:defRPr sz="2000" b="1"/>
            </a:lvl4pPr>
            <a:lvl5pPr marL="0" indent="0">
              <a:spcBef>
                <a:spcPts val="0"/>
              </a:spcBef>
              <a:buNone/>
              <a:defRPr sz="2000"/>
            </a:lvl5pPr>
          </a:lstStyle>
          <a:p>
            <a:pPr lvl="0"/>
            <a:r>
              <a:rPr lang="en-US" dirty="0"/>
              <a:t>Context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1151454" y="1268764"/>
            <a:ext cx="7824868" cy="384042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4667">
                <a:solidFill>
                  <a:schemeClr val="bg1"/>
                </a:solidFill>
                <a:latin typeface="Kaspersky Sans Display" panose="020B0003020000020004" pitchFamily="34" charset="-52"/>
              </a:defRPr>
            </a:lvl1pPr>
            <a:lvl2pPr marL="0" indent="0">
              <a:spcBef>
                <a:spcPts val="0"/>
              </a:spcBef>
              <a:buNone/>
              <a:defRPr sz="4667" b="1"/>
            </a:lvl2pPr>
            <a:lvl3pPr marL="0" indent="0">
              <a:spcBef>
                <a:spcPts val="0"/>
              </a:spcBef>
              <a:buNone/>
              <a:defRPr sz="4667"/>
            </a:lvl3pPr>
            <a:lvl4pPr marL="0" indent="0">
              <a:spcBef>
                <a:spcPts val="0"/>
              </a:spcBef>
              <a:buNone/>
              <a:defRPr sz="4667" b="1"/>
            </a:lvl4pPr>
            <a:lvl5pPr marL="0" indent="0">
              <a:spcBef>
                <a:spcPts val="0"/>
              </a:spcBef>
              <a:buNone/>
              <a:defRPr sz="4667"/>
            </a:lvl5pPr>
          </a:lstStyle>
          <a:p>
            <a:r>
              <a:rPr lang="en-US" dirty="0"/>
              <a:t>This is where your big statement should be.</a:t>
            </a:r>
            <a:br>
              <a:rPr lang="ru-RU" dirty="0"/>
            </a:br>
            <a:r>
              <a:rPr lang="en-US" dirty="0"/>
              <a:t>Use light background</a:t>
            </a:r>
            <a:br>
              <a:rPr lang="ru-RU" dirty="0"/>
            </a:br>
            <a:r>
              <a:rPr lang="en-US" dirty="0"/>
              <a:t>for lighter points.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10207003" y="652435"/>
            <a:ext cx="174564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377"/>
            <a:fld id="{03DE9796-F46D-40D6-9BB0-BFBEA219EE85}" type="slidenum">
              <a:rPr lang="en-US" sz="1333">
                <a:solidFill>
                  <a:srgbClr val="FFFFFF"/>
                </a:solidFill>
                <a:latin typeface="Kaspersky Sans Display" panose="020B0003020000020004" pitchFamily="34" charset="-52"/>
              </a:rPr>
              <a:pPr algn="r" defTabSz="914377"/>
              <a:t>‹#›</a:t>
            </a:fld>
            <a:endParaRPr lang="ru-RU" sz="1333" dirty="0">
              <a:solidFill>
                <a:srgbClr val="FFFFFF"/>
              </a:solidFill>
              <a:latin typeface="Kaspersky Sans Display" panose="020B00030200000200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58833497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314">
          <p15:clr>
            <a:srgbClr val="FBAE40"/>
          </p15:clr>
        </p15:guide>
        <p15:guide id="2" pos="2160">
          <p15:clr>
            <a:srgbClr val="FBAE40"/>
          </p15:clr>
        </p15:guide>
        <p15:guide id="3" pos="102">
          <p15:clr>
            <a:srgbClr val="FBAE40"/>
          </p15:clr>
        </p15:guide>
      </p15:sldGuideLst>
    </p:ext>
  </p:extLs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alk Title Many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6"/>
          <p:cNvSpPr>
            <a:spLocks noGrp="1"/>
          </p:cNvSpPr>
          <p:nvPr>
            <p:ph type="body" sz="quarter" idx="11" hasCustomPrompt="1"/>
          </p:nvPr>
        </p:nvSpPr>
        <p:spPr>
          <a:xfrm>
            <a:off x="1295468" y="862362"/>
            <a:ext cx="9601067" cy="960108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4667">
                <a:latin typeface="Kaspersky Sans Display" panose="020B0003020000020004" pitchFamily="34" charset="-52"/>
              </a:defRPr>
            </a:lvl1pPr>
            <a:lvl2pPr marL="0" indent="0" algn="ctr">
              <a:spcBef>
                <a:spcPts val="0"/>
              </a:spcBef>
              <a:buNone/>
              <a:defRPr sz="2000" b="1"/>
            </a:lvl2pPr>
            <a:lvl3pPr marL="0" indent="0" algn="ctr">
              <a:spcBef>
                <a:spcPts val="0"/>
              </a:spcBef>
              <a:buNone/>
              <a:defRPr sz="2000"/>
            </a:lvl3pPr>
            <a:lvl4pPr marL="0" indent="0" algn="ctr">
              <a:spcBef>
                <a:spcPts val="0"/>
              </a:spcBef>
              <a:buNone/>
              <a:defRPr sz="2000" b="1"/>
            </a:lvl4pPr>
            <a:lvl5pPr marL="0" indent="0" algn="ctr">
              <a:spcBef>
                <a:spcPts val="0"/>
              </a:spcBef>
              <a:buNone/>
              <a:defRPr sz="1867"/>
            </a:lvl5pPr>
          </a:lstStyle>
          <a:p>
            <a:r>
              <a:rPr lang="en-US" dirty="0"/>
              <a:t>Thank you! </a:t>
            </a:r>
            <a:endParaRPr lang="ru-RU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2" hasCustomPrompt="1"/>
          </p:nvPr>
        </p:nvSpPr>
        <p:spPr>
          <a:xfrm>
            <a:off x="1295468" y="2180861"/>
            <a:ext cx="9601067" cy="960107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1867"/>
            </a:lvl1pPr>
            <a:lvl2pPr marL="0" indent="0" algn="ctr">
              <a:spcBef>
                <a:spcPts val="0"/>
              </a:spcBef>
              <a:buNone/>
              <a:defRPr sz="2000" b="1"/>
            </a:lvl2pPr>
            <a:lvl3pPr marL="0" indent="0" algn="ctr">
              <a:spcBef>
                <a:spcPts val="0"/>
              </a:spcBef>
              <a:buNone/>
              <a:defRPr sz="2000"/>
            </a:lvl3pPr>
            <a:lvl4pPr marL="0" indent="0" algn="ctr">
              <a:spcBef>
                <a:spcPts val="0"/>
              </a:spcBef>
              <a:buNone/>
              <a:defRPr sz="2000" b="1"/>
            </a:lvl4pPr>
            <a:lvl5pPr marL="0" indent="0" algn="ctr">
              <a:spcBef>
                <a:spcPts val="0"/>
              </a:spcBef>
              <a:buNone/>
              <a:defRPr sz="1867">
                <a:latin typeface="Kaspersky Sans Display" panose="020B0003020000020004" pitchFamily="34" charset="-52"/>
              </a:defRPr>
            </a:lvl5pPr>
          </a:lstStyle>
          <a:p>
            <a:pPr lvl="4"/>
            <a:r>
              <a:rPr lang="en-US" dirty="0"/>
              <a:t>Subtitle </a:t>
            </a:r>
            <a:endParaRPr lang="ru-RU" dirty="0"/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13" hasCustomPrompt="1"/>
          </p:nvPr>
        </p:nvSpPr>
        <p:spPr>
          <a:xfrm>
            <a:off x="2255575" y="5042132"/>
            <a:ext cx="7680853" cy="432048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000" b="1"/>
            </a:lvl1pPr>
            <a:lvl2pPr marL="0" indent="0" algn="ctr">
              <a:spcBef>
                <a:spcPts val="0"/>
              </a:spcBef>
              <a:buNone/>
              <a:defRPr sz="2000" b="1"/>
            </a:lvl2pPr>
            <a:lvl3pPr marL="0" indent="0" algn="ctr">
              <a:spcBef>
                <a:spcPts val="0"/>
              </a:spcBef>
              <a:buNone/>
              <a:defRPr sz="2000"/>
            </a:lvl3pPr>
            <a:lvl4pPr marL="0" indent="0" algn="ctr">
              <a:spcBef>
                <a:spcPts val="0"/>
              </a:spcBef>
              <a:buNone/>
              <a:defRPr sz="2000" b="1">
                <a:latin typeface="Kaspersky Sans Display" panose="020B0003020000020004" pitchFamily="34" charset="-52"/>
              </a:defRPr>
            </a:lvl4pPr>
            <a:lvl5pPr marL="0" indent="0" algn="ctr">
              <a:spcBef>
                <a:spcPts val="0"/>
              </a:spcBef>
              <a:buNone/>
              <a:defRPr sz="1867"/>
            </a:lvl5pPr>
          </a:lstStyle>
          <a:p>
            <a:pPr lvl="3"/>
            <a:r>
              <a:rPr lang="en-US" dirty="0"/>
              <a:t>Name of the team working on this subject</a:t>
            </a:r>
            <a:endParaRPr lang="ru-RU" dirty="0"/>
          </a:p>
        </p:txBody>
      </p:sp>
      <p:sp>
        <p:nvSpPr>
          <p:cNvPr id="10" name="Рисунок 9"/>
          <p:cNvSpPr>
            <a:spLocks noGrp="1"/>
          </p:cNvSpPr>
          <p:nvPr>
            <p:ph type="pic" sz="quarter" idx="16"/>
          </p:nvPr>
        </p:nvSpPr>
        <p:spPr>
          <a:xfrm>
            <a:off x="3215681" y="3429001"/>
            <a:ext cx="960107" cy="960107"/>
          </a:xfrm>
          <a:prstGeom prst="rect">
            <a:avLst/>
          </a:prstGeom>
        </p:spPr>
        <p:txBody>
          <a:bodyPr/>
          <a:lstStyle>
            <a:lvl1pPr algn="ctr">
              <a:buNone/>
              <a:defRPr sz="1333">
                <a:latin typeface="Kaspersky Sans Display" panose="020B0003020000020004" pitchFamily="34" charset="-52"/>
              </a:defRPr>
            </a:lvl1pPr>
          </a:lstStyle>
          <a:p>
            <a:endParaRPr lang="ru-RU" dirty="0"/>
          </a:p>
        </p:txBody>
      </p:sp>
      <p:sp>
        <p:nvSpPr>
          <p:cNvPr id="9" name="Рисунок 9"/>
          <p:cNvSpPr>
            <a:spLocks noGrp="1"/>
          </p:cNvSpPr>
          <p:nvPr>
            <p:ph type="pic" sz="quarter" idx="17"/>
          </p:nvPr>
        </p:nvSpPr>
        <p:spPr>
          <a:xfrm>
            <a:off x="4175788" y="3429001"/>
            <a:ext cx="960107" cy="960107"/>
          </a:xfrm>
          <a:prstGeom prst="rect">
            <a:avLst/>
          </a:prstGeom>
        </p:spPr>
        <p:txBody>
          <a:bodyPr/>
          <a:lstStyle>
            <a:lvl1pPr algn="ctr">
              <a:buNone/>
              <a:defRPr sz="1333">
                <a:latin typeface="Kaspersky Sans Display" panose="020B0003020000020004" pitchFamily="34" charset="-52"/>
              </a:defRPr>
            </a:lvl1pPr>
          </a:lstStyle>
          <a:p>
            <a:endParaRPr lang="ru-RU" dirty="0"/>
          </a:p>
        </p:txBody>
      </p:sp>
      <p:sp>
        <p:nvSpPr>
          <p:cNvPr id="12" name="Рисунок 9"/>
          <p:cNvSpPr>
            <a:spLocks noGrp="1"/>
          </p:cNvSpPr>
          <p:nvPr>
            <p:ph type="pic" sz="quarter" idx="18"/>
          </p:nvPr>
        </p:nvSpPr>
        <p:spPr>
          <a:xfrm>
            <a:off x="5135893" y="3429001"/>
            <a:ext cx="960107" cy="960107"/>
          </a:xfrm>
          <a:prstGeom prst="rect">
            <a:avLst/>
          </a:prstGeom>
        </p:spPr>
        <p:txBody>
          <a:bodyPr/>
          <a:lstStyle>
            <a:lvl1pPr algn="ctr">
              <a:buNone/>
              <a:defRPr sz="1333">
                <a:latin typeface="Kaspersky Sans Display" panose="020B0003020000020004" pitchFamily="34" charset="-52"/>
              </a:defRPr>
            </a:lvl1pPr>
          </a:lstStyle>
          <a:p>
            <a:endParaRPr lang="ru-RU" dirty="0"/>
          </a:p>
        </p:txBody>
      </p:sp>
      <p:sp>
        <p:nvSpPr>
          <p:cNvPr id="13" name="Рисунок 9"/>
          <p:cNvSpPr>
            <a:spLocks noGrp="1"/>
          </p:cNvSpPr>
          <p:nvPr>
            <p:ph type="pic" sz="quarter" idx="19"/>
          </p:nvPr>
        </p:nvSpPr>
        <p:spPr>
          <a:xfrm>
            <a:off x="6096001" y="3429001"/>
            <a:ext cx="960107" cy="960107"/>
          </a:xfrm>
          <a:prstGeom prst="rect">
            <a:avLst/>
          </a:prstGeom>
        </p:spPr>
        <p:txBody>
          <a:bodyPr/>
          <a:lstStyle>
            <a:lvl1pPr algn="ctr">
              <a:buNone/>
              <a:defRPr sz="1333">
                <a:latin typeface="Kaspersky Sans Display" panose="020B0003020000020004" pitchFamily="34" charset="-52"/>
              </a:defRPr>
            </a:lvl1pPr>
          </a:lstStyle>
          <a:p>
            <a:endParaRPr lang="ru-RU" dirty="0"/>
          </a:p>
        </p:txBody>
      </p:sp>
      <p:sp>
        <p:nvSpPr>
          <p:cNvPr id="14" name="Рисунок 9"/>
          <p:cNvSpPr>
            <a:spLocks noGrp="1"/>
          </p:cNvSpPr>
          <p:nvPr>
            <p:ph type="pic" sz="quarter" idx="20"/>
          </p:nvPr>
        </p:nvSpPr>
        <p:spPr>
          <a:xfrm>
            <a:off x="7056108" y="3429001"/>
            <a:ext cx="960107" cy="960107"/>
          </a:xfrm>
          <a:prstGeom prst="rect">
            <a:avLst/>
          </a:prstGeom>
        </p:spPr>
        <p:txBody>
          <a:bodyPr/>
          <a:lstStyle>
            <a:lvl1pPr algn="ctr">
              <a:buNone/>
              <a:defRPr sz="1333">
                <a:latin typeface="Kaspersky Sans Display" panose="020B0003020000020004" pitchFamily="34" charset="-52"/>
              </a:defRPr>
            </a:lvl1pPr>
          </a:lstStyle>
          <a:p>
            <a:endParaRPr lang="ru-RU" dirty="0"/>
          </a:p>
        </p:txBody>
      </p:sp>
      <p:sp>
        <p:nvSpPr>
          <p:cNvPr id="16" name="Рисунок 9"/>
          <p:cNvSpPr>
            <a:spLocks noGrp="1"/>
          </p:cNvSpPr>
          <p:nvPr>
            <p:ph type="pic" sz="quarter" idx="21"/>
          </p:nvPr>
        </p:nvSpPr>
        <p:spPr>
          <a:xfrm>
            <a:off x="8016213" y="3429001"/>
            <a:ext cx="960107" cy="960107"/>
          </a:xfrm>
          <a:prstGeom prst="rect">
            <a:avLst/>
          </a:prstGeom>
        </p:spPr>
        <p:txBody>
          <a:bodyPr/>
          <a:lstStyle>
            <a:lvl1pPr algn="ctr">
              <a:buNone/>
              <a:defRPr sz="1333">
                <a:latin typeface="Kaspersky Sans Display" panose="020B0003020000020004" pitchFamily="34" charset="-52"/>
              </a:defRPr>
            </a:lvl1pPr>
          </a:lstStyle>
          <a:p>
            <a:endParaRPr lang="ru-RU" dirty="0"/>
          </a:p>
        </p:txBody>
      </p:sp>
      <p:pic>
        <p:nvPicPr>
          <p:cNvPr id="20" name="Рисунок 19" descr="Kaspersky logo black.png_645E5772.png">
            <a:extLst>
              <a:ext uri="{FF2B5EF4-FFF2-40B4-BE49-F238E27FC236}">
                <a16:creationId xmlns:a16="http://schemas.microsoft.com/office/drawing/2014/main" id="{3400DF94-D797-4F91-B577-BA919644AE5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145427" y="5864573"/>
            <a:ext cx="1901144" cy="715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10518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ubtitle_Expert (new) with blur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BCC32B-BA4E-415B-93DA-0663E66633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8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414B16-362D-4810-2DBC-46D2B52751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4554" y="2483745"/>
            <a:ext cx="8579198" cy="1754326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algn="l">
              <a:lnSpc>
                <a:spcPct val="90000"/>
              </a:lnSpc>
              <a:spcAft>
                <a:spcPts val="1800"/>
              </a:spcAft>
              <a:defRPr sz="6000" b="1" i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Kaspersky Presentation subtitle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362338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oleObject" Target="../embeddings/oleObject1.bin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ags" Target="../tags/tag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24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image" Target="../media/image18.emf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5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.xml"/><Relationship Id="rId7" Type="http://schemas.openxmlformats.org/officeDocument/2006/relationships/theme" Target="../theme/theme8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5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slideLayout" Target="../slideLayouts/slideLayout58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17" Type="http://schemas.openxmlformats.org/officeDocument/2006/relationships/theme" Target="../theme/theme9.xml"/><Relationship Id="rId2" Type="http://schemas.openxmlformats.org/officeDocument/2006/relationships/slideLayout" Target="../slideLayouts/slideLayout47.xml"/><Relationship Id="rId16" Type="http://schemas.openxmlformats.org/officeDocument/2006/relationships/slideLayout" Target="../slideLayouts/slideLayout61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3840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79" r:id="rId1"/>
    <p:sldLayoutId id="2147484957" r:id="rId2"/>
    <p:sldLayoutId id="2147484992" r:id="rId3"/>
    <p:sldLayoutId id="2147484959" r:id="rId4"/>
  </p:sldLayoutIdLst>
  <p:transition/>
  <p:hf hdr="0" ftr="0" dt="0"/>
  <p:txStyles>
    <p:titleStyle>
      <a:lvl1pPr algn="ctr" defTabSz="1219170" rtl="0" eaLnBrk="1" latinLnBrk="0" hangingPunct="1">
        <a:spcBef>
          <a:spcPct val="0"/>
        </a:spcBef>
        <a:buNone/>
        <a:defRPr lang="en-US" sz="5333" kern="1200" baseline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5490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7" r:id="rId1"/>
    <p:sldLayoutId id="2147485058" r:id="rId2"/>
    <p:sldLayoutId id="2147485059" r:id="rId3"/>
    <p:sldLayoutId id="2147485060" r:id="rId4"/>
    <p:sldLayoutId id="2147485061" r:id="rId5"/>
    <p:sldLayoutId id="2147485062" r:id="rId6"/>
    <p:sldLayoutId id="2147485063" r:id="rId7"/>
    <p:sldLayoutId id="2147485064" r:id="rId8"/>
  </p:sldLayoutIdLst>
  <p:transition/>
  <p:hf hdr="0" ftr="0" dt="0"/>
  <p:txStyles>
    <p:titleStyle>
      <a:lvl1pPr algn="ctr" defTabSz="1219170" rtl="0" eaLnBrk="1" latinLnBrk="0" hangingPunct="1">
        <a:spcBef>
          <a:spcPct val="0"/>
        </a:spcBef>
        <a:buNone/>
        <a:defRPr lang="en-US" sz="5333" kern="1200" baseline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8900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66" r:id="rId1"/>
    <p:sldLayoutId id="2147485067" r:id="rId2"/>
    <p:sldLayoutId id="2147485068" r:id="rId3"/>
    <p:sldLayoutId id="2147485069" r:id="rId4"/>
    <p:sldLayoutId id="2147485070" r:id="rId5"/>
    <p:sldLayoutId id="2147485071" r:id="rId6"/>
    <p:sldLayoutId id="2147485072" r:id="rId7"/>
  </p:sldLayoutIdLst>
  <p:transition/>
  <p:hf hdr="0" ftr="0" dt="0"/>
  <p:txStyles>
    <p:titleStyle>
      <a:lvl1pPr algn="ctr" defTabSz="1219170" rtl="0" eaLnBrk="1" latinLnBrk="0" hangingPunct="1">
        <a:spcBef>
          <a:spcPct val="0"/>
        </a:spcBef>
        <a:buNone/>
        <a:defRPr lang="en-US" sz="5333" kern="1200" baseline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60BF18D3-2C66-C249-20A2-2BA83D08DAF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think-cell Slide" r:id="rId13" imgW="473" imgH="473" progId="TCLayout.ActiveDocument.1">
                  <p:embed/>
                </p:oleObj>
              </mc:Choice>
              <mc:Fallback>
                <p:oleObj name="think-cell Slide" r:id="rId13" imgW="473" imgH="473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60BF18D3-2C66-C249-20A2-2BA83D08DAF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16997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4" r:id="rId1"/>
    <p:sldLayoutId id="2147485075" r:id="rId2"/>
    <p:sldLayoutId id="2147485076" r:id="rId3"/>
    <p:sldLayoutId id="2147485077" r:id="rId4"/>
    <p:sldLayoutId id="2147485078" r:id="rId5"/>
    <p:sldLayoutId id="2147485079" r:id="rId6"/>
    <p:sldLayoutId id="2147485080" r:id="rId7"/>
    <p:sldLayoutId id="2147485081" r:id="rId8"/>
    <p:sldLayoutId id="2147485082" r:id="rId9"/>
  </p:sldLayoutIdLst>
  <p:transition/>
  <p:hf hdr="0" ftr="0" dt="0"/>
  <p:txStyles>
    <p:titleStyle>
      <a:lvl1pPr algn="ctr" defTabSz="1219170" rtl="0" eaLnBrk="1" latinLnBrk="0" hangingPunct="1">
        <a:spcBef>
          <a:spcPct val="0"/>
        </a:spcBef>
        <a:buNone/>
        <a:defRPr lang="en-US" sz="5333" kern="1200" baseline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5865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4" r:id="rId1"/>
    <p:sldLayoutId id="2147485085" r:id="rId2"/>
    <p:sldLayoutId id="2147485086" r:id="rId3"/>
  </p:sldLayoutIdLst>
  <p:transition/>
  <p:hf hdr="0" ftr="0" dt="0"/>
  <p:txStyles>
    <p:titleStyle>
      <a:lvl1pPr algn="ctr" defTabSz="1219170" rtl="0" eaLnBrk="1" latinLnBrk="0" hangingPunct="1">
        <a:spcBef>
          <a:spcPct val="0"/>
        </a:spcBef>
        <a:buNone/>
        <a:defRPr lang="en-US" sz="5333" kern="1200" baseline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8434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8" r:id="rId1"/>
    <p:sldLayoutId id="2147485089" r:id="rId2"/>
    <p:sldLayoutId id="2147485090" r:id="rId3"/>
    <p:sldLayoutId id="2147485091" r:id="rId4"/>
    <p:sldLayoutId id="2147485092" r:id="rId5"/>
  </p:sldLayoutIdLst>
  <p:transition/>
  <p:hf hdr="0" ftr="0" dt="0"/>
  <p:txStyles>
    <p:titleStyle>
      <a:lvl1pPr algn="ctr" defTabSz="1219170" rtl="0" eaLnBrk="1" latinLnBrk="0" hangingPunct="1">
        <a:spcBef>
          <a:spcPct val="0"/>
        </a:spcBef>
        <a:buNone/>
        <a:defRPr lang="en-US" sz="5333" kern="1200" baseline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972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</p:sldLayoutIdLst>
  <p:hf hdr="0" ftr="0" dt="0"/>
  <p:txStyles>
    <p:titleStyle>
      <a:lvl1pPr algn="ctr" defTabSz="1219170">
        <a:spcBef>
          <a:spcPts val="0"/>
        </a:spcBef>
        <a:buNone/>
        <a:defRPr lang="en-US" sz="535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>
        <a:spcBef>
          <a:spcPts val="0"/>
        </a:spcBef>
        <a:buFont typeface="Arial"/>
        <a:buChar char="•"/>
        <a:defRPr sz="425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>
        <a:spcBef>
          <a:spcPts val="0"/>
        </a:spcBef>
        <a:buFont typeface="Arial"/>
        <a:buChar char="–"/>
        <a:defRPr sz="375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>
        <a:spcBef>
          <a:spcPts val="0"/>
        </a:spcBef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>
        <a:spcBef>
          <a:spcPts val="0"/>
        </a:spcBef>
        <a:buFont typeface="Arial"/>
        <a:buChar char="–"/>
        <a:defRPr sz="265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>
        <a:spcBef>
          <a:spcPts val="0"/>
        </a:spcBef>
        <a:buFont typeface="Arial"/>
        <a:buChar char="»"/>
        <a:defRPr sz="265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>
        <a:spcBef>
          <a:spcPts val="0"/>
        </a:spcBef>
        <a:buFont typeface="Arial"/>
        <a:buChar char="•"/>
        <a:defRPr sz="265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>
        <a:spcBef>
          <a:spcPts val="0"/>
        </a:spcBef>
        <a:buFont typeface="Arial"/>
        <a:buChar char="•"/>
        <a:defRPr sz="265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>
        <a:spcBef>
          <a:spcPts val="0"/>
        </a:spcBef>
        <a:buFont typeface="Arial"/>
        <a:buChar char="•"/>
        <a:defRPr sz="265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>
        <a:spcBef>
          <a:spcPts val="0"/>
        </a:spcBef>
        <a:buFont typeface="Arial"/>
        <a:buChar char="•"/>
        <a:defRPr sz="26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>
        <a:defRPr sz="24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>
        <a:defRPr sz="24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>
        <a:defRPr sz="24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>
        <a:defRPr sz="24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>
        <a:defRPr sz="24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>
        <a:defRPr sz="24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38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8" r:id="rId1"/>
    <p:sldLayoutId id="2147485099" r:id="rId2"/>
    <p:sldLayoutId id="2147485100" r:id="rId3"/>
    <p:sldLayoutId id="2147485101" r:id="rId4"/>
    <p:sldLayoutId id="2147485102" r:id="rId5"/>
    <p:sldLayoutId id="2147485104" r:id="rId6"/>
  </p:sldLayoutIdLst>
  <p:transition/>
  <p:hf hdr="0" ftr="0" dt="0"/>
  <p:txStyles>
    <p:titleStyle>
      <a:lvl1pPr algn="ctr" defTabSz="1219170" rtl="0" eaLnBrk="1" latinLnBrk="0" hangingPunct="1">
        <a:spcBef>
          <a:spcPct val="0"/>
        </a:spcBef>
        <a:buNone/>
        <a:defRPr lang="en-US" sz="5333" kern="1200" baseline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5746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06" r:id="rId1"/>
    <p:sldLayoutId id="2147485107" r:id="rId2"/>
    <p:sldLayoutId id="2147485108" r:id="rId3"/>
    <p:sldLayoutId id="2147485109" r:id="rId4"/>
    <p:sldLayoutId id="2147485110" r:id="rId5"/>
    <p:sldLayoutId id="2147485111" r:id="rId6"/>
    <p:sldLayoutId id="2147485112" r:id="rId7"/>
    <p:sldLayoutId id="2147485113" r:id="rId8"/>
    <p:sldLayoutId id="2147485114" r:id="rId9"/>
    <p:sldLayoutId id="2147485115" r:id="rId10"/>
    <p:sldLayoutId id="2147485116" r:id="rId11"/>
    <p:sldLayoutId id="2147485117" r:id="rId12"/>
    <p:sldLayoutId id="2147485118" r:id="rId13"/>
    <p:sldLayoutId id="2147485119" r:id="rId14"/>
    <p:sldLayoutId id="2147485120" r:id="rId15"/>
    <p:sldLayoutId id="2147485121" r:id="rId16"/>
  </p:sldLayoutIdLst>
  <p:transition/>
  <p:hf hdr="0" ftr="0" dt="0"/>
  <p:txStyles>
    <p:titleStyle>
      <a:lvl1pPr algn="ctr" defTabSz="1219170" rtl="0" eaLnBrk="1" latinLnBrk="0" hangingPunct="1">
        <a:spcBef>
          <a:spcPct val="0"/>
        </a:spcBef>
        <a:buNone/>
        <a:defRPr lang="en-US" sz="5333" kern="1200" baseline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10" Type="http://schemas.openxmlformats.org/officeDocument/2006/relationships/image" Target="../media/image53.svg"/><Relationship Id="rId4" Type="http://schemas.openxmlformats.org/officeDocument/2006/relationships/image" Target="../media/image47.svg"/><Relationship Id="rId9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sv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12" Type="http://schemas.openxmlformats.org/officeDocument/2006/relationships/image" Target="../media/image67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svg"/><Relationship Id="rId11" Type="http://schemas.openxmlformats.org/officeDocument/2006/relationships/image" Target="../media/image66.png"/><Relationship Id="rId5" Type="http://schemas.openxmlformats.org/officeDocument/2006/relationships/image" Target="../media/image62.png"/><Relationship Id="rId10" Type="http://schemas.openxmlformats.org/officeDocument/2006/relationships/image" Target="../media/image53.svg"/><Relationship Id="rId4" Type="http://schemas.openxmlformats.org/officeDocument/2006/relationships/image" Target="../media/image61.svg"/><Relationship Id="rId9" Type="http://schemas.openxmlformats.org/officeDocument/2006/relationships/image" Target="../media/image5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svg"/><Relationship Id="rId5" Type="http://schemas.openxmlformats.org/officeDocument/2006/relationships/image" Target="../media/image70.png"/><Relationship Id="rId4" Type="http://schemas.openxmlformats.org/officeDocument/2006/relationships/image" Target="../media/image69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jpeg"/><Relationship Id="rId4" Type="http://schemas.openxmlformats.org/officeDocument/2006/relationships/hyperlink" Target="mailto:smart@kaspersky.com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7.svg"/><Relationship Id="rId3" Type="http://schemas.openxmlformats.org/officeDocument/2006/relationships/image" Target="../media/image35.png"/><Relationship Id="rId7" Type="http://schemas.openxmlformats.org/officeDocument/2006/relationships/image" Target="../media/image81.svg"/><Relationship Id="rId12" Type="http://schemas.openxmlformats.org/officeDocument/2006/relationships/image" Target="../media/image86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11" Type="http://schemas.openxmlformats.org/officeDocument/2006/relationships/image" Target="../media/image85.svg"/><Relationship Id="rId5" Type="http://schemas.openxmlformats.org/officeDocument/2006/relationships/image" Target="../media/image79.svg"/><Relationship Id="rId15" Type="http://schemas.openxmlformats.org/officeDocument/2006/relationships/image" Target="../media/image89.svg"/><Relationship Id="rId10" Type="http://schemas.openxmlformats.org/officeDocument/2006/relationships/image" Target="../media/image84.png"/><Relationship Id="rId4" Type="http://schemas.openxmlformats.org/officeDocument/2006/relationships/image" Target="../media/image78.png"/><Relationship Id="rId9" Type="http://schemas.openxmlformats.org/officeDocument/2006/relationships/image" Target="../media/image83.svg"/><Relationship Id="rId14" Type="http://schemas.openxmlformats.org/officeDocument/2006/relationships/image" Target="../media/image8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svg"/><Relationship Id="rId4" Type="http://schemas.openxmlformats.org/officeDocument/2006/relationships/image" Target="../media/image6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DFC0D83-A536-834D-3D5C-B3A29B011C2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59226" y="1360119"/>
            <a:ext cx="10713372" cy="4534575"/>
          </a:xfrm>
        </p:spPr>
        <p:txBody>
          <a:bodyPr/>
          <a:lstStyle/>
          <a:p>
            <a:r>
              <a:rPr lang="en-US" dirty="0">
                <a:latin typeface="+mn-lt"/>
              </a:rPr>
              <a:t>Kaspersky Smart</a:t>
            </a:r>
            <a:endParaRPr lang="ru-RU" dirty="0">
              <a:latin typeface="+mn-lt"/>
            </a:endParaRPr>
          </a:p>
          <a:p>
            <a:endParaRPr lang="ru-RU" sz="4000" dirty="0">
              <a:latin typeface="+mn-lt"/>
            </a:endParaRPr>
          </a:p>
          <a:p>
            <a:r>
              <a:rPr lang="ru-RU" sz="4000" dirty="0">
                <a:latin typeface="+mn-lt"/>
              </a:rPr>
              <a:t>Новая линейка решений </a:t>
            </a:r>
          </a:p>
          <a:p>
            <a:r>
              <a:rPr lang="ru-RU" sz="4000" dirty="0">
                <a:latin typeface="+mn-lt"/>
              </a:rPr>
              <a:t>для умной защиты среднего бизнеса</a:t>
            </a:r>
          </a:p>
          <a:p>
            <a:endParaRPr lang="en-US" dirty="0">
              <a:latin typeface="+mn-lt"/>
            </a:endParaRPr>
          </a:p>
          <a:p>
            <a:endParaRPr lang="ru-RU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2124741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Текст 4">
            <a:extLst>
              <a:ext uri="{FF2B5EF4-FFF2-40B4-BE49-F238E27FC236}">
                <a16:creationId xmlns:a16="http://schemas.microsoft.com/office/drawing/2014/main" id="{18D66BA2-030D-4F7A-A731-353C8B5135C5}"/>
              </a:ext>
            </a:extLst>
          </p:cNvPr>
          <p:cNvSpPr txBox="1">
            <a:spLocks/>
          </p:cNvSpPr>
          <p:nvPr/>
        </p:nvSpPr>
        <p:spPr>
          <a:xfrm>
            <a:off x="279700" y="146254"/>
            <a:ext cx="10337556" cy="1114217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3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lang="ru-RU" sz="2000" dirty="0">
                <a:solidFill>
                  <a:srgbClr val="FFFFFF"/>
                </a:solidFill>
                <a:latin typeface="Kaspersky Sans Display Semibold"/>
              </a:rPr>
              <a:t>Современные реалии ИБ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sp>
        <p:nvSpPr>
          <p:cNvPr id="24" name="Graphic 2">
            <a:extLst>
              <a:ext uri="{FF2B5EF4-FFF2-40B4-BE49-F238E27FC236}">
                <a16:creationId xmlns:a16="http://schemas.microsoft.com/office/drawing/2014/main" id="{04752277-A92B-45B2-83E1-CBE6C595465F}"/>
              </a:ext>
            </a:extLst>
          </p:cNvPr>
          <p:cNvSpPr/>
          <p:nvPr/>
        </p:nvSpPr>
        <p:spPr bwMode="auto">
          <a:xfrm>
            <a:off x="6106886" y="988707"/>
            <a:ext cx="670931" cy="670931"/>
          </a:xfrm>
          <a:custGeom>
            <a:avLst/>
            <a:gdLst>
              <a:gd name="connsiteX0" fmla="*/ 103422 w 272999"/>
              <a:gd name="connsiteY0" fmla="*/ 0 h 272999"/>
              <a:gd name="connsiteX1" fmla="*/ 103422 w 272999"/>
              <a:gd name="connsiteY1" fmla="*/ 103422 h 272999"/>
              <a:gd name="connsiteX2" fmla="*/ 0 w 272999"/>
              <a:gd name="connsiteY2" fmla="*/ 103422 h 272999"/>
              <a:gd name="connsiteX3" fmla="*/ 0 w 272999"/>
              <a:gd name="connsiteY3" fmla="*/ 169578 h 272999"/>
              <a:gd name="connsiteX4" fmla="*/ 103422 w 272999"/>
              <a:gd name="connsiteY4" fmla="*/ 169578 h 272999"/>
              <a:gd name="connsiteX5" fmla="*/ 103422 w 272999"/>
              <a:gd name="connsiteY5" fmla="*/ 273000 h 272999"/>
              <a:gd name="connsiteX6" fmla="*/ 169578 w 272999"/>
              <a:gd name="connsiteY6" fmla="*/ 273000 h 272999"/>
              <a:gd name="connsiteX7" fmla="*/ 169578 w 272999"/>
              <a:gd name="connsiteY7" fmla="*/ 169578 h 272999"/>
              <a:gd name="connsiteX8" fmla="*/ 273000 w 272999"/>
              <a:gd name="connsiteY8" fmla="*/ 169578 h 272999"/>
              <a:gd name="connsiteX9" fmla="*/ 273000 w 272999"/>
              <a:gd name="connsiteY9" fmla="*/ 103422 h 272999"/>
              <a:gd name="connsiteX10" fmla="*/ 169578 w 272999"/>
              <a:gd name="connsiteY10" fmla="*/ 103422 h 272999"/>
              <a:gd name="connsiteX11" fmla="*/ 169578 w 272999"/>
              <a:gd name="connsiteY11" fmla="*/ 0 h 272999"/>
              <a:gd name="connsiteX12" fmla="*/ 103422 w 272999"/>
              <a:gd name="connsiteY12" fmla="*/ 0 h 272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2999" h="272999" extrusionOk="0">
                <a:moveTo>
                  <a:pt x="103422" y="0"/>
                </a:moveTo>
                <a:lnTo>
                  <a:pt x="103422" y="103422"/>
                </a:lnTo>
                <a:lnTo>
                  <a:pt x="0" y="103422"/>
                </a:lnTo>
                <a:lnTo>
                  <a:pt x="0" y="169578"/>
                </a:lnTo>
                <a:lnTo>
                  <a:pt x="103422" y="169578"/>
                </a:lnTo>
                <a:lnTo>
                  <a:pt x="103422" y="273000"/>
                </a:lnTo>
                <a:lnTo>
                  <a:pt x="169578" y="273000"/>
                </a:lnTo>
                <a:lnTo>
                  <a:pt x="169578" y="169578"/>
                </a:lnTo>
                <a:lnTo>
                  <a:pt x="273000" y="169578"/>
                </a:lnTo>
                <a:lnTo>
                  <a:pt x="273000" y="103422"/>
                </a:lnTo>
                <a:lnTo>
                  <a:pt x="169578" y="103422"/>
                </a:lnTo>
                <a:lnTo>
                  <a:pt x="169578" y="0"/>
                </a:lnTo>
                <a:lnTo>
                  <a:pt x="103422" y="0"/>
                </a:lnTo>
                <a:close/>
              </a:path>
            </a:pathLst>
          </a:custGeom>
          <a:noFill/>
          <a:ln>
            <a:solidFill>
              <a:schemeClr val="accent3"/>
            </a:solidFill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8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"/>
              <a:ea typeface="+mn-ea"/>
              <a:cs typeface="Arial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A17EB207-FD3D-49CD-BC73-F9615B2043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5295542"/>
              </p:ext>
            </p:extLst>
          </p:nvPr>
        </p:nvGraphicFramePr>
        <p:xfrm>
          <a:off x="887409" y="1395413"/>
          <a:ext cx="10417182" cy="4817040"/>
        </p:xfrm>
        <a:graphic>
          <a:graphicData uri="http://schemas.openxmlformats.org/drawingml/2006/table">
            <a:tbl>
              <a:tblPr firstRow="1" bandRow="1"/>
              <a:tblGrid>
                <a:gridCol w="52085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08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9500"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60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6000" kern="0" dirty="0">
                          <a:gradFill>
                            <a:gsLst>
                              <a:gs pos="75000">
                                <a:srgbClr val="23D1AE"/>
                              </a:gs>
                              <a:gs pos="0">
                                <a:srgbClr val="7EFF33"/>
                              </a:gs>
                            </a:gsLst>
                            <a:lin ang="0" scaled="1"/>
                          </a:gradFill>
                          <a:latin typeface="Kaspersky Sans Display Semibold"/>
                          <a:ea typeface="+mn-ea"/>
                          <a:cs typeface="Lato Light"/>
                          <a:sym typeface="Lato Light"/>
                        </a:rPr>
                        <a:t>Ежегодно</a:t>
                      </a:r>
                      <a:endParaRPr sz="6000" kern="0" dirty="0">
                        <a:gradFill>
                          <a:gsLst>
                            <a:gs pos="75000">
                              <a:srgbClr val="23D1AE"/>
                            </a:gs>
                            <a:gs pos="0">
                              <a:srgbClr val="7EFF33"/>
                            </a:gs>
                          </a:gsLst>
                          <a:lin ang="0" scaled="1"/>
                        </a:gradFill>
                        <a:latin typeface="Kaspersky Sans Display Semibold"/>
                        <a:ea typeface="+mn-ea"/>
                        <a:cs typeface="Lato Light"/>
                        <a:sym typeface="Lato Light"/>
                      </a:endParaRPr>
                    </a:p>
                  </a:txBody>
                  <a:tcPr marL="0" marR="0" marT="46800" marB="144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noFill/>
                    </a:lnT>
                    <a:lnB w="12700" algn="ctr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60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6000" kern="0" dirty="0">
                          <a:gradFill>
                            <a:gsLst>
                              <a:gs pos="75000">
                                <a:srgbClr val="23D1AE"/>
                              </a:gs>
                              <a:gs pos="0">
                                <a:srgbClr val="7EFF33"/>
                              </a:gs>
                            </a:gsLst>
                            <a:lin ang="0" scaled="1"/>
                          </a:gradFill>
                          <a:latin typeface="Kaspersky Sans Display Semibold"/>
                          <a:ea typeface="+mn-ea"/>
                          <a:cs typeface="Lato Light"/>
                        </a:rPr>
                        <a:t>Добавилось</a:t>
                      </a:r>
                      <a:endParaRPr sz="6000" kern="0" dirty="0">
                        <a:gradFill>
                          <a:gsLst>
                            <a:gs pos="75000">
                              <a:srgbClr val="23D1AE"/>
                            </a:gs>
                            <a:gs pos="0">
                              <a:srgbClr val="7EFF33"/>
                            </a:gs>
                          </a:gsLst>
                          <a:lin ang="0" scaled="1"/>
                        </a:gradFill>
                        <a:latin typeface="Kaspersky Sans Display Semibold"/>
                        <a:ea typeface="+mn-ea"/>
                        <a:cs typeface="Lato Light"/>
                      </a:endParaRPr>
                    </a:p>
                  </a:txBody>
                  <a:tcPr marL="561600" marR="0" marT="46800" marB="144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noFill/>
                    </a:lnT>
                    <a:lnB w="12700" algn="ctr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699">
                <a:tc>
                  <a:txBody>
                    <a:bodyPr/>
                    <a:lstStyle/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20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Kaspersky Sans Display"/>
                          <a:ea typeface="Arial"/>
                          <a:cs typeface="Times New Roman"/>
                        </a:rPr>
                        <a:t>Усложняется ландшафт угроз,</a:t>
                      </a:r>
                      <a:endParaRPr dirty="0"/>
                    </a:p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14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Kaspersky Sans Display"/>
                          <a:ea typeface="Arial"/>
                          <a:cs typeface="Times New Roman"/>
                        </a:rPr>
                        <a:t>киберпреступники совершенствуют свои методы</a:t>
                      </a:r>
                      <a:endParaRPr dirty="0"/>
                    </a:p>
                  </a:txBody>
                  <a:tcPr marL="0" marR="360000" marT="324000" marB="324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noFill/>
                    </a:lnT>
                    <a:lnB w="12700" algn="ctr">
                      <a:solidFill>
                        <a:schemeClr val="accent3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2000" b="0" i="0" u="none" strike="noStrike" cap="none" spc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Kaspersky Sans Display"/>
                          <a:ea typeface="Arial"/>
                          <a:cs typeface="Times New Roman"/>
                        </a:rPr>
                        <a:t>Наступила эра хактивизма</a:t>
                      </a:r>
                      <a:endParaRPr/>
                    </a:p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1400" b="0" i="0" u="none" strike="noStrike" cap="none" spc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Kaspersky Sans Display"/>
                          <a:ea typeface="Arial"/>
                          <a:cs typeface="Times New Roman"/>
                        </a:rPr>
                        <a:t>и целевой киберагрессии</a:t>
                      </a:r>
                      <a:endParaRPr/>
                    </a:p>
                  </a:txBody>
                  <a:tcPr marL="561600" marR="360000" marT="324000" marB="324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noFill/>
                    </a:lnT>
                    <a:lnB w="12700" algn="ctr">
                      <a:solidFill>
                        <a:schemeClr val="accent3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6699">
                <a:tc>
                  <a:txBody>
                    <a:bodyPr/>
                    <a:lstStyle/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20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Kaspersky Sans Display"/>
                          <a:ea typeface="Arial"/>
                          <a:cs typeface="Times New Roman"/>
                        </a:rPr>
                        <a:t>Расширяется поверхность атаки</a:t>
                      </a:r>
                      <a:endParaRPr dirty="0"/>
                    </a:p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14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Kaspersky Sans Display"/>
                          <a:ea typeface="Arial"/>
                          <a:cs typeface="Times New Roman"/>
                        </a:rPr>
                        <a:t>и количество точек входа злоумышленников</a:t>
                      </a:r>
                      <a:endParaRPr dirty="0"/>
                    </a:p>
                  </a:txBody>
                  <a:tcPr marL="0" marR="360000" marT="324000" marB="324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algn="ctr">
                      <a:solidFill>
                        <a:schemeClr val="accent3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2000" b="0" i="0" u="none" strike="noStrike" cap="none" spc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Kaspersky Sans Display"/>
                          <a:ea typeface="Arial"/>
                          <a:cs typeface="Times New Roman"/>
                        </a:rPr>
                        <a:t>Больше лазеек</a:t>
                      </a:r>
                      <a:endParaRPr/>
                    </a:p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1400" b="0" i="0" u="none" strike="noStrike" cap="none" spc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Kaspersky Sans Display"/>
                          <a:ea typeface="Arial"/>
                          <a:cs typeface="Times New Roman"/>
                        </a:rPr>
                        <a:t>из-за полного ухода ИБ-вендоров или приостановки обновлений их решений</a:t>
                      </a:r>
                      <a:endParaRPr/>
                    </a:p>
                  </a:txBody>
                  <a:tcPr marL="561600" marR="360000" marT="324000" marB="324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algn="ctr">
                      <a:solidFill>
                        <a:schemeClr val="accent3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6699">
                <a:tc>
                  <a:txBody>
                    <a:bodyPr/>
                    <a:lstStyle/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20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Kaspersky Sans Display"/>
                          <a:ea typeface="Arial"/>
                          <a:cs typeface="Times New Roman"/>
                        </a:rPr>
                        <a:t>Усиливаются требования регуляторов,</a:t>
                      </a:r>
                      <a:endParaRPr dirty="0"/>
                    </a:p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14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Kaspersky Sans Display"/>
                          <a:ea typeface="Arial"/>
                          <a:cs typeface="Times New Roman"/>
                        </a:rPr>
                        <a:t>особенно в отношении обеспечения защиты КИИ</a:t>
                      </a:r>
                      <a:endParaRPr dirty="0"/>
                    </a:p>
                  </a:txBody>
                  <a:tcPr marL="0" marR="360000" marT="324000" marB="324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algn="ctr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14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Kaspersky Sans Display"/>
                          <a:ea typeface="Arial"/>
                          <a:cs typeface="Times New Roman"/>
                        </a:rPr>
                        <a:t>Началась активная фаза</a:t>
                      </a:r>
                      <a:endParaRPr dirty="0"/>
                    </a:p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2000" b="0" i="0" u="none" strike="noStrike" cap="none" spc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Kaspersky Sans Display"/>
                          <a:ea typeface="Arial"/>
                          <a:cs typeface="Times New Roman"/>
                        </a:rPr>
                        <a:t>импортонезависимости</a:t>
                      </a:r>
                      <a:endParaRPr lang="ru-RU" sz="2000" b="0" i="0" u="none" strike="noStrike" cap="none" spc="0" dirty="0">
                        <a:ln>
                          <a:noFill/>
                        </a:ln>
                        <a:solidFill>
                          <a:srgbClr val="FFFFFF"/>
                        </a:solidFill>
                        <a:latin typeface="Kaspersky Sans Display"/>
                        <a:ea typeface="Arial"/>
                        <a:cs typeface="Times New Roman"/>
                      </a:endParaRPr>
                    </a:p>
                  </a:txBody>
                  <a:tcPr marL="561600" marR="360000" marT="324000" marB="324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algn="ctr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6211443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Box 57">
            <a:extLst>
              <a:ext uri="{FF2B5EF4-FFF2-40B4-BE49-F238E27FC236}">
                <a16:creationId xmlns:a16="http://schemas.microsoft.com/office/drawing/2014/main" id="{0441D374-3A1E-4700-8BA3-897EF0E42DB7}"/>
              </a:ext>
            </a:extLst>
          </p:cNvPr>
          <p:cNvSpPr txBox="1"/>
          <p:nvPr/>
        </p:nvSpPr>
        <p:spPr>
          <a:xfrm>
            <a:off x="4826396" y="3563760"/>
            <a:ext cx="2539208" cy="1691317"/>
          </a:xfrm>
          <a:prstGeom prst="rect">
            <a:avLst/>
          </a:prstGeom>
          <a:noFill/>
        </p:spPr>
        <p:txBody>
          <a:bodyPr wrap="square" lIns="0" tIns="36000" rIns="0" bIns="54000" rtlCol="0" anchor="t"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ru-RU" sz="2400" dirty="0">
                <a:solidFill>
                  <a:srgbClr val="FFFFFF"/>
                </a:solidFill>
                <a:latin typeface="Kaspersky Sans Display"/>
              </a:rPr>
              <a:t>Доступность</a:t>
            </a:r>
            <a:endParaRPr lang="en-US" sz="2400" dirty="0">
              <a:solidFill>
                <a:srgbClr val="FFFFFF"/>
              </a:solidFill>
              <a:latin typeface="Kaspersky Sans Display"/>
            </a:endParaRPr>
          </a:p>
          <a:p>
            <a:pPr>
              <a:spcAft>
                <a:spcPts val="1200"/>
              </a:spcAft>
              <a:defRPr/>
            </a:pPr>
            <a:r>
              <a:rPr lang="ru-RU" sz="1400" dirty="0">
                <a:solidFill>
                  <a:srgbClr val="FFFFFF"/>
                </a:solidFill>
                <a:latin typeface="Kaspersky Sans Display"/>
              </a:rPr>
              <a:t>Делаем доступными наши топовые</a:t>
            </a:r>
            <a:r>
              <a:rPr lang="en-US" sz="1400" dirty="0">
                <a:solidFill>
                  <a:srgbClr val="FFFFFF"/>
                </a:solidFill>
                <a:latin typeface="Kaspersky Sans Display"/>
              </a:rPr>
              <a:t> </a:t>
            </a:r>
            <a:r>
              <a:rPr lang="ru-RU" sz="1400" dirty="0">
                <a:solidFill>
                  <a:srgbClr val="FFFFFF"/>
                </a:solidFill>
                <a:latin typeface="Kaspersky Sans Display"/>
              </a:rPr>
              <a:t>экспертные технологии</a:t>
            </a:r>
            <a:r>
              <a:rPr lang="en-US" sz="1400" dirty="0">
                <a:solidFill>
                  <a:srgbClr val="FFFFFF"/>
                </a:solidFill>
                <a:latin typeface="Kaspersky Sans Display"/>
              </a:rPr>
              <a:t> </a:t>
            </a:r>
            <a:r>
              <a:rPr lang="ru-RU" sz="1400" dirty="0">
                <a:solidFill>
                  <a:srgbClr val="FFFFFF"/>
                </a:solidFill>
                <a:latin typeface="Kaspersky Sans Display"/>
              </a:rPr>
              <a:t>по защите от сложных угроз для среднего бизнеса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FF1BFD4-9F60-4363-B4EA-CF5DC4147E76}"/>
              </a:ext>
            </a:extLst>
          </p:cNvPr>
          <p:cNvSpPr txBox="1"/>
          <p:nvPr/>
        </p:nvSpPr>
        <p:spPr>
          <a:xfrm>
            <a:off x="941779" y="3563761"/>
            <a:ext cx="2641321" cy="1475873"/>
          </a:xfrm>
          <a:prstGeom prst="rect">
            <a:avLst/>
          </a:prstGeom>
          <a:noFill/>
        </p:spPr>
        <p:txBody>
          <a:bodyPr wrap="square" lIns="0" tIns="36000" rIns="0" bIns="5400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Актуальность 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  <a:p>
            <a:pPr lvl="0">
              <a:spcAft>
                <a:spcPts val="1200"/>
              </a:spcAft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Понимаем важность защиты </a:t>
            </a:r>
            <a:r>
              <a:rPr lang="ru-RU" sz="1400" dirty="0">
                <a:solidFill>
                  <a:srgbClr val="FFFFFF"/>
                </a:solidFill>
              </a:rPr>
              <a:t>организаций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ru-RU" sz="1400" dirty="0">
                <a:solidFill>
                  <a:srgbClr val="FFFFFF"/>
                </a:solidFill>
              </a:rPr>
              <a:t>среднего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размера от сложных угроз в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киберагресивной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 среде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ACF2EE7-ACDF-4ECB-8718-A762E645F2FF}"/>
              </a:ext>
            </a:extLst>
          </p:cNvPr>
          <p:cNvSpPr txBox="1"/>
          <p:nvPr/>
        </p:nvSpPr>
        <p:spPr>
          <a:xfrm>
            <a:off x="8608900" y="3563760"/>
            <a:ext cx="2539208" cy="1260430"/>
          </a:xfrm>
          <a:prstGeom prst="rect">
            <a:avLst/>
          </a:prstGeom>
          <a:noFill/>
        </p:spPr>
        <p:txBody>
          <a:bodyPr wrap="square" lIns="0" tIns="36000" rIns="0" bIns="54000" rtlCol="0" anchor="t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ru-RU" sz="2400" dirty="0">
                <a:solidFill>
                  <a:srgbClr val="FFFFFF"/>
                </a:solidFill>
                <a:latin typeface="Kaspersky Sans Display"/>
              </a:rPr>
              <a:t>Соответствие</a:t>
            </a:r>
            <a:endParaRPr lang="en-US" sz="2400" dirty="0">
              <a:solidFill>
                <a:srgbClr val="FFFFFF"/>
              </a:solidFill>
              <a:latin typeface="Kaspersky Sans Display"/>
            </a:endParaRP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>
                <a:solidFill>
                  <a:srgbClr val="FFFFFF"/>
                </a:solidFill>
                <a:latin typeface="Kaspersky Sans Display"/>
              </a:rPr>
              <a:t>Помогаем соответствовать усиливающимся требованиям регулирующих органов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4BA3ADD-7A5E-4F09-AD8A-AF7861C946BF}"/>
              </a:ext>
            </a:extLst>
          </p:cNvPr>
          <p:cNvGrpSpPr/>
          <p:nvPr/>
        </p:nvGrpSpPr>
        <p:grpSpPr>
          <a:xfrm>
            <a:off x="4994481" y="2034619"/>
            <a:ext cx="975717" cy="970784"/>
            <a:chOff x="5237655" y="4023369"/>
            <a:chExt cx="309578" cy="308013"/>
          </a:xfrm>
          <a:gradFill flip="none" rotWithShape="1">
            <a:gsLst>
              <a:gs pos="0">
                <a:schemeClr val="accent1"/>
              </a:gs>
              <a:gs pos="100000">
                <a:srgbClr val="FF694A"/>
              </a:gs>
              <a:gs pos="75000">
                <a:srgbClr val="FFE810"/>
              </a:gs>
              <a:gs pos="50000">
                <a:schemeClr val="accent2"/>
              </a:gs>
            </a:gsLst>
            <a:lin ang="0" scaled="1"/>
            <a:tileRect/>
          </a:gradFill>
        </p:grpSpPr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FAD355BD-AA75-486C-912D-B1C7D012A34F}"/>
                </a:ext>
              </a:extLst>
            </p:cNvPr>
            <p:cNvSpPr/>
            <p:nvPr/>
          </p:nvSpPr>
          <p:spPr>
            <a:xfrm>
              <a:off x="5237655" y="4023369"/>
              <a:ext cx="309578" cy="308013"/>
            </a:xfrm>
            <a:custGeom>
              <a:avLst/>
              <a:gdLst>
                <a:gd name="connsiteX0" fmla="*/ 233131 w 309578"/>
                <a:gd name="connsiteY0" fmla="*/ 312180 h 308013"/>
                <a:gd name="connsiteX1" fmla="*/ 209572 w 309578"/>
                <a:gd name="connsiteY1" fmla="*/ 312180 h 308013"/>
                <a:gd name="connsiteX2" fmla="*/ 209572 w 309578"/>
                <a:gd name="connsiteY2" fmla="*/ 276920 h 308013"/>
                <a:gd name="connsiteX3" fmla="*/ 233131 w 309578"/>
                <a:gd name="connsiteY3" fmla="*/ 276920 h 308013"/>
                <a:gd name="connsiteX4" fmla="*/ 233131 w 309578"/>
                <a:gd name="connsiteY4" fmla="*/ 312180 h 308013"/>
                <a:gd name="connsiteX5" fmla="*/ 185929 w 309578"/>
                <a:gd name="connsiteY5" fmla="*/ 312180 h 308013"/>
                <a:gd name="connsiteX6" fmla="*/ 162285 w 309578"/>
                <a:gd name="connsiteY6" fmla="*/ 312180 h 308013"/>
                <a:gd name="connsiteX7" fmla="*/ 162285 w 309578"/>
                <a:gd name="connsiteY7" fmla="*/ 276920 h 308013"/>
                <a:gd name="connsiteX8" fmla="*/ 185929 w 309578"/>
                <a:gd name="connsiteY8" fmla="*/ 276920 h 308013"/>
                <a:gd name="connsiteX9" fmla="*/ 185929 w 309578"/>
                <a:gd name="connsiteY9" fmla="*/ 312180 h 308013"/>
                <a:gd name="connsiteX10" fmla="*/ 138645 w 309578"/>
                <a:gd name="connsiteY10" fmla="*/ 312180 h 308013"/>
                <a:gd name="connsiteX11" fmla="*/ 115002 w 309578"/>
                <a:gd name="connsiteY11" fmla="*/ 312180 h 308013"/>
                <a:gd name="connsiteX12" fmla="*/ 115002 w 309578"/>
                <a:gd name="connsiteY12" fmla="*/ 276920 h 308013"/>
                <a:gd name="connsiteX13" fmla="*/ 139056 w 309578"/>
                <a:gd name="connsiteY13" fmla="*/ 276920 h 308013"/>
                <a:gd name="connsiteX14" fmla="*/ 139056 w 309578"/>
                <a:gd name="connsiteY14" fmla="*/ 312180 h 308013"/>
                <a:gd name="connsiteX15" fmla="*/ 91358 w 309578"/>
                <a:gd name="connsiteY15" fmla="*/ 312180 h 308013"/>
                <a:gd name="connsiteX16" fmla="*/ 67715 w 309578"/>
                <a:gd name="connsiteY16" fmla="*/ 312180 h 308013"/>
                <a:gd name="connsiteX17" fmla="*/ 67715 w 309578"/>
                <a:gd name="connsiteY17" fmla="*/ 276920 h 308013"/>
                <a:gd name="connsiteX18" fmla="*/ 91358 w 309578"/>
                <a:gd name="connsiteY18" fmla="*/ 276920 h 308013"/>
                <a:gd name="connsiteX19" fmla="*/ 91358 w 309578"/>
                <a:gd name="connsiteY19" fmla="*/ 312180 h 308013"/>
                <a:gd name="connsiteX20" fmla="*/ 256775 w 309578"/>
                <a:gd name="connsiteY20" fmla="*/ 265138 h 308013"/>
                <a:gd name="connsiteX21" fmla="*/ 41766 w 309578"/>
                <a:gd name="connsiteY21" fmla="*/ 265138 h 308013"/>
                <a:gd name="connsiteX22" fmla="*/ 41766 w 309578"/>
                <a:gd name="connsiteY22" fmla="*/ 50954 h 308013"/>
                <a:gd name="connsiteX23" fmla="*/ 256775 w 309578"/>
                <a:gd name="connsiteY23" fmla="*/ 50954 h 308013"/>
                <a:gd name="connsiteX24" fmla="*/ 256775 w 309578"/>
                <a:gd name="connsiteY24" fmla="*/ 265138 h 308013"/>
                <a:gd name="connsiteX25" fmla="*/ 65410 w 309578"/>
                <a:gd name="connsiteY25" fmla="*/ 241663 h 308013"/>
                <a:gd name="connsiteX26" fmla="*/ 233131 w 309578"/>
                <a:gd name="connsiteY26" fmla="*/ 241663 h 308013"/>
                <a:gd name="connsiteX27" fmla="*/ 233131 w 309578"/>
                <a:gd name="connsiteY27" fmla="*/ 74682 h 308013"/>
                <a:gd name="connsiteX28" fmla="*/ 65410 w 309578"/>
                <a:gd name="connsiteY28" fmla="*/ 74682 h 308013"/>
                <a:gd name="connsiteX29" fmla="*/ 65410 w 309578"/>
                <a:gd name="connsiteY29" fmla="*/ 241663 h 308013"/>
                <a:gd name="connsiteX30" fmla="*/ 304307 w 309578"/>
                <a:gd name="connsiteY30" fmla="*/ 241663 h 308013"/>
                <a:gd name="connsiteX31" fmla="*/ 268882 w 309578"/>
                <a:gd name="connsiteY31" fmla="*/ 241663 h 308013"/>
                <a:gd name="connsiteX32" fmla="*/ 268882 w 309578"/>
                <a:gd name="connsiteY32" fmla="*/ 218100 h 308013"/>
                <a:gd name="connsiteX33" fmla="*/ 304307 w 309578"/>
                <a:gd name="connsiteY33" fmla="*/ 218100 h 308013"/>
                <a:gd name="connsiteX34" fmla="*/ 304307 w 309578"/>
                <a:gd name="connsiteY34" fmla="*/ 241663 h 308013"/>
                <a:gd name="connsiteX35" fmla="*/ 30150 w 309578"/>
                <a:gd name="connsiteY35" fmla="*/ 241663 h 308013"/>
                <a:gd name="connsiteX36" fmla="*/ -5271 w 309578"/>
                <a:gd name="connsiteY36" fmla="*/ 241663 h 308013"/>
                <a:gd name="connsiteX37" fmla="*/ -5271 w 309578"/>
                <a:gd name="connsiteY37" fmla="*/ 218100 h 308013"/>
                <a:gd name="connsiteX38" fmla="*/ 30150 w 309578"/>
                <a:gd name="connsiteY38" fmla="*/ 218100 h 308013"/>
                <a:gd name="connsiteX39" fmla="*/ 30150 w 309578"/>
                <a:gd name="connsiteY39" fmla="*/ 241663 h 308013"/>
                <a:gd name="connsiteX40" fmla="*/ 304307 w 309578"/>
                <a:gd name="connsiteY40" fmla="*/ 194626 h 308013"/>
                <a:gd name="connsiteX41" fmla="*/ 268882 w 309578"/>
                <a:gd name="connsiteY41" fmla="*/ 194626 h 308013"/>
                <a:gd name="connsiteX42" fmla="*/ 268882 w 309578"/>
                <a:gd name="connsiteY42" fmla="*/ 171063 h 308013"/>
                <a:gd name="connsiteX43" fmla="*/ 304307 w 309578"/>
                <a:gd name="connsiteY43" fmla="*/ 171063 h 308013"/>
                <a:gd name="connsiteX44" fmla="*/ 304307 w 309578"/>
                <a:gd name="connsiteY44" fmla="*/ 194626 h 308013"/>
                <a:gd name="connsiteX45" fmla="*/ 30150 w 309578"/>
                <a:gd name="connsiteY45" fmla="*/ 194626 h 308013"/>
                <a:gd name="connsiteX46" fmla="*/ -5271 w 309578"/>
                <a:gd name="connsiteY46" fmla="*/ 194626 h 308013"/>
                <a:gd name="connsiteX47" fmla="*/ -5271 w 309578"/>
                <a:gd name="connsiteY47" fmla="*/ 171063 h 308013"/>
                <a:gd name="connsiteX48" fmla="*/ 30150 w 309578"/>
                <a:gd name="connsiteY48" fmla="*/ 171063 h 308013"/>
                <a:gd name="connsiteX49" fmla="*/ 30150 w 309578"/>
                <a:gd name="connsiteY49" fmla="*/ 194626 h 308013"/>
                <a:gd name="connsiteX50" fmla="*/ 304307 w 309578"/>
                <a:gd name="connsiteY50" fmla="*/ 147588 h 308013"/>
                <a:gd name="connsiteX51" fmla="*/ 268882 w 309578"/>
                <a:gd name="connsiteY51" fmla="*/ 147588 h 308013"/>
                <a:gd name="connsiteX52" fmla="*/ 268882 w 309578"/>
                <a:gd name="connsiteY52" fmla="*/ 124109 h 308013"/>
                <a:gd name="connsiteX53" fmla="*/ 304307 w 309578"/>
                <a:gd name="connsiteY53" fmla="*/ 124109 h 308013"/>
                <a:gd name="connsiteX54" fmla="*/ 304307 w 309578"/>
                <a:gd name="connsiteY54" fmla="*/ 147588 h 308013"/>
                <a:gd name="connsiteX55" fmla="*/ 30150 w 309578"/>
                <a:gd name="connsiteY55" fmla="*/ 147588 h 308013"/>
                <a:gd name="connsiteX56" fmla="*/ -5271 w 309578"/>
                <a:gd name="connsiteY56" fmla="*/ 147588 h 308013"/>
                <a:gd name="connsiteX57" fmla="*/ -5271 w 309578"/>
                <a:gd name="connsiteY57" fmla="*/ 124109 h 308013"/>
                <a:gd name="connsiteX58" fmla="*/ 30150 w 309578"/>
                <a:gd name="connsiteY58" fmla="*/ 124109 h 308013"/>
                <a:gd name="connsiteX59" fmla="*/ 30150 w 309578"/>
                <a:gd name="connsiteY59" fmla="*/ 147588 h 308013"/>
                <a:gd name="connsiteX60" fmla="*/ 304307 w 309578"/>
                <a:gd name="connsiteY60" fmla="*/ 100546 h 308013"/>
                <a:gd name="connsiteX61" fmla="*/ 268882 w 309578"/>
                <a:gd name="connsiteY61" fmla="*/ 100546 h 308013"/>
                <a:gd name="connsiteX62" fmla="*/ 268882 w 309578"/>
                <a:gd name="connsiteY62" fmla="*/ 77072 h 308013"/>
                <a:gd name="connsiteX63" fmla="*/ 304307 w 309578"/>
                <a:gd name="connsiteY63" fmla="*/ 77072 h 308013"/>
                <a:gd name="connsiteX64" fmla="*/ 304307 w 309578"/>
                <a:gd name="connsiteY64" fmla="*/ 100546 h 308013"/>
                <a:gd name="connsiteX65" fmla="*/ 30150 w 309578"/>
                <a:gd name="connsiteY65" fmla="*/ 100546 h 308013"/>
                <a:gd name="connsiteX66" fmla="*/ -5271 w 309578"/>
                <a:gd name="connsiteY66" fmla="*/ 100546 h 308013"/>
                <a:gd name="connsiteX67" fmla="*/ -5271 w 309578"/>
                <a:gd name="connsiteY67" fmla="*/ 77072 h 308013"/>
                <a:gd name="connsiteX68" fmla="*/ 30150 w 309578"/>
                <a:gd name="connsiteY68" fmla="*/ 77072 h 308013"/>
                <a:gd name="connsiteX69" fmla="*/ 30150 w 309578"/>
                <a:gd name="connsiteY69" fmla="*/ 100546 h 308013"/>
                <a:gd name="connsiteX70" fmla="*/ 233381 w 309578"/>
                <a:gd name="connsiteY70" fmla="*/ 39422 h 308013"/>
                <a:gd name="connsiteX71" fmla="*/ 209817 w 309578"/>
                <a:gd name="connsiteY71" fmla="*/ 39422 h 308013"/>
                <a:gd name="connsiteX72" fmla="*/ 209817 w 309578"/>
                <a:gd name="connsiteY72" fmla="*/ 4166 h 308013"/>
                <a:gd name="connsiteX73" fmla="*/ 233381 w 309578"/>
                <a:gd name="connsiteY73" fmla="*/ 4166 h 308013"/>
                <a:gd name="connsiteX74" fmla="*/ 233381 w 309578"/>
                <a:gd name="connsiteY74" fmla="*/ 39422 h 308013"/>
                <a:gd name="connsiteX75" fmla="*/ 186178 w 309578"/>
                <a:gd name="connsiteY75" fmla="*/ 39422 h 308013"/>
                <a:gd name="connsiteX76" fmla="*/ 162534 w 309578"/>
                <a:gd name="connsiteY76" fmla="*/ 39422 h 308013"/>
                <a:gd name="connsiteX77" fmla="*/ 162534 w 309578"/>
                <a:gd name="connsiteY77" fmla="*/ 4166 h 308013"/>
                <a:gd name="connsiteX78" fmla="*/ 186178 w 309578"/>
                <a:gd name="connsiteY78" fmla="*/ 4166 h 308013"/>
                <a:gd name="connsiteX79" fmla="*/ 186178 w 309578"/>
                <a:gd name="connsiteY79" fmla="*/ 39422 h 308013"/>
                <a:gd name="connsiteX80" fmla="*/ 138891 w 309578"/>
                <a:gd name="connsiteY80" fmla="*/ 39422 h 308013"/>
                <a:gd name="connsiteX81" fmla="*/ 115247 w 309578"/>
                <a:gd name="connsiteY81" fmla="*/ 39422 h 308013"/>
                <a:gd name="connsiteX82" fmla="*/ 115247 w 309578"/>
                <a:gd name="connsiteY82" fmla="*/ 4166 h 308013"/>
                <a:gd name="connsiteX83" fmla="*/ 139056 w 309578"/>
                <a:gd name="connsiteY83" fmla="*/ 4166 h 308013"/>
                <a:gd name="connsiteX84" fmla="*/ 139056 w 309578"/>
                <a:gd name="connsiteY84" fmla="*/ 39422 h 308013"/>
                <a:gd name="connsiteX85" fmla="*/ 91608 w 309578"/>
                <a:gd name="connsiteY85" fmla="*/ 39422 h 308013"/>
                <a:gd name="connsiteX86" fmla="*/ 67964 w 309578"/>
                <a:gd name="connsiteY86" fmla="*/ 39422 h 308013"/>
                <a:gd name="connsiteX87" fmla="*/ 67964 w 309578"/>
                <a:gd name="connsiteY87" fmla="*/ 4166 h 308013"/>
                <a:gd name="connsiteX88" fmla="*/ 91608 w 309578"/>
                <a:gd name="connsiteY88" fmla="*/ 4166 h 308013"/>
                <a:gd name="connsiteX89" fmla="*/ 91608 w 309578"/>
                <a:gd name="connsiteY89" fmla="*/ 39422 h 308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309578" h="308013">
                  <a:moveTo>
                    <a:pt x="233131" y="312180"/>
                  </a:moveTo>
                  <a:lnTo>
                    <a:pt x="209572" y="312180"/>
                  </a:lnTo>
                  <a:lnTo>
                    <a:pt x="209572" y="276920"/>
                  </a:lnTo>
                  <a:lnTo>
                    <a:pt x="233131" y="276920"/>
                  </a:lnTo>
                  <a:lnTo>
                    <a:pt x="233131" y="312180"/>
                  </a:lnTo>
                  <a:close/>
                  <a:moveTo>
                    <a:pt x="185929" y="312180"/>
                  </a:moveTo>
                  <a:lnTo>
                    <a:pt x="162285" y="312180"/>
                  </a:lnTo>
                  <a:lnTo>
                    <a:pt x="162285" y="276920"/>
                  </a:lnTo>
                  <a:lnTo>
                    <a:pt x="185929" y="276920"/>
                  </a:lnTo>
                  <a:lnTo>
                    <a:pt x="185929" y="312180"/>
                  </a:lnTo>
                  <a:close/>
                  <a:moveTo>
                    <a:pt x="138645" y="312180"/>
                  </a:moveTo>
                  <a:lnTo>
                    <a:pt x="115002" y="312180"/>
                  </a:lnTo>
                  <a:lnTo>
                    <a:pt x="115002" y="276920"/>
                  </a:lnTo>
                  <a:lnTo>
                    <a:pt x="139056" y="276920"/>
                  </a:lnTo>
                  <a:lnTo>
                    <a:pt x="139056" y="312180"/>
                  </a:lnTo>
                  <a:close/>
                  <a:moveTo>
                    <a:pt x="91358" y="312180"/>
                  </a:moveTo>
                  <a:lnTo>
                    <a:pt x="67715" y="312180"/>
                  </a:lnTo>
                  <a:lnTo>
                    <a:pt x="67715" y="276920"/>
                  </a:lnTo>
                  <a:lnTo>
                    <a:pt x="91358" y="276920"/>
                  </a:lnTo>
                  <a:lnTo>
                    <a:pt x="91358" y="312180"/>
                  </a:lnTo>
                  <a:close/>
                  <a:moveTo>
                    <a:pt x="256775" y="265138"/>
                  </a:moveTo>
                  <a:lnTo>
                    <a:pt x="41766" y="265138"/>
                  </a:lnTo>
                  <a:lnTo>
                    <a:pt x="41766" y="50954"/>
                  </a:lnTo>
                  <a:lnTo>
                    <a:pt x="256775" y="50954"/>
                  </a:lnTo>
                  <a:lnTo>
                    <a:pt x="256775" y="265138"/>
                  </a:lnTo>
                  <a:close/>
                  <a:moveTo>
                    <a:pt x="65410" y="241663"/>
                  </a:moveTo>
                  <a:lnTo>
                    <a:pt x="233131" y="241663"/>
                  </a:lnTo>
                  <a:lnTo>
                    <a:pt x="233131" y="74682"/>
                  </a:lnTo>
                  <a:lnTo>
                    <a:pt x="65410" y="74682"/>
                  </a:lnTo>
                  <a:lnTo>
                    <a:pt x="65410" y="241663"/>
                  </a:lnTo>
                  <a:close/>
                  <a:moveTo>
                    <a:pt x="304307" y="241663"/>
                  </a:moveTo>
                  <a:lnTo>
                    <a:pt x="268882" y="241663"/>
                  </a:lnTo>
                  <a:lnTo>
                    <a:pt x="268882" y="218100"/>
                  </a:lnTo>
                  <a:lnTo>
                    <a:pt x="304307" y="218100"/>
                  </a:lnTo>
                  <a:lnTo>
                    <a:pt x="304307" y="241663"/>
                  </a:lnTo>
                  <a:close/>
                  <a:moveTo>
                    <a:pt x="30150" y="241663"/>
                  </a:moveTo>
                  <a:lnTo>
                    <a:pt x="-5271" y="241663"/>
                  </a:lnTo>
                  <a:lnTo>
                    <a:pt x="-5271" y="218100"/>
                  </a:lnTo>
                  <a:lnTo>
                    <a:pt x="30150" y="218100"/>
                  </a:lnTo>
                  <a:lnTo>
                    <a:pt x="30150" y="241663"/>
                  </a:lnTo>
                  <a:close/>
                  <a:moveTo>
                    <a:pt x="304307" y="194626"/>
                  </a:moveTo>
                  <a:lnTo>
                    <a:pt x="268882" y="194626"/>
                  </a:lnTo>
                  <a:lnTo>
                    <a:pt x="268882" y="171063"/>
                  </a:lnTo>
                  <a:lnTo>
                    <a:pt x="304307" y="171063"/>
                  </a:lnTo>
                  <a:lnTo>
                    <a:pt x="304307" y="194626"/>
                  </a:lnTo>
                  <a:close/>
                  <a:moveTo>
                    <a:pt x="30150" y="194626"/>
                  </a:moveTo>
                  <a:lnTo>
                    <a:pt x="-5271" y="194626"/>
                  </a:lnTo>
                  <a:lnTo>
                    <a:pt x="-5271" y="171063"/>
                  </a:lnTo>
                  <a:lnTo>
                    <a:pt x="30150" y="171063"/>
                  </a:lnTo>
                  <a:lnTo>
                    <a:pt x="30150" y="194626"/>
                  </a:lnTo>
                  <a:close/>
                  <a:moveTo>
                    <a:pt x="304307" y="147588"/>
                  </a:moveTo>
                  <a:lnTo>
                    <a:pt x="268882" y="147588"/>
                  </a:lnTo>
                  <a:lnTo>
                    <a:pt x="268882" y="124109"/>
                  </a:lnTo>
                  <a:lnTo>
                    <a:pt x="304307" y="124109"/>
                  </a:lnTo>
                  <a:lnTo>
                    <a:pt x="304307" y="147588"/>
                  </a:lnTo>
                  <a:close/>
                  <a:moveTo>
                    <a:pt x="30150" y="147588"/>
                  </a:moveTo>
                  <a:lnTo>
                    <a:pt x="-5271" y="147588"/>
                  </a:lnTo>
                  <a:lnTo>
                    <a:pt x="-5271" y="124109"/>
                  </a:lnTo>
                  <a:lnTo>
                    <a:pt x="30150" y="124109"/>
                  </a:lnTo>
                  <a:lnTo>
                    <a:pt x="30150" y="147588"/>
                  </a:lnTo>
                  <a:close/>
                  <a:moveTo>
                    <a:pt x="304307" y="100546"/>
                  </a:moveTo>
                  <a:lnTo>
                    <a:pt x="268882" y="100546"/>
                  </a:lnTo>
                  <a:lnTo>
                    <a:pt x="268882" y="77072"/>
                  </a:lnTo>
                  <a:lnTo>
                    <a:pt x="304307" y="77072"/>
                  </a:lnTo>
                  <a:lnTo>
                    <a:pt x="304307" y="100546"/>
                  </a:lnTo>
                  <a:close/>
                  <a:moveTo>
                    <a:pt x="30150" y="100546"/>
                  </a:moveTo>
                  <a:lnTo>
                    <a:pt x="-5271" y="100546"/>
                  </a:lnTo>
                  <a:lnTo>
                    <a:pt x="-5271" y="77072"/>
                  </a:lnTo>
                  <a:lnTo>
                    <a:pt x="30150" y="77072"/>
                  </a:lnTo>
                  <a:lnTo>
                    <a:pt x="30150" y="100546"/>
                  </a:lnTo>
                  <a:close/>
                  <a:moveTo>
                    <a:pt x="233381" y="39422"/>
                  </a:moveTo>
                  <a:lnTo>
                    <a:pt x="209817" y="39422"/>
                  </a:lnTo>
                  <a:lnTo>
                    <a:pt x="209817" y="4166"/>
                  </a:lnTo>
                  <a:lnTo>
                    <a:pt x="233381" y="4166"/>
                  </a:lnTo>
                  <a:lnTo>
                    <a:pt x="233381" y="39422"/>
                  </a:lnTo>
                  <a:close/>
                  <a:moveTo>
                    <a:pt x="186178" y="39422"/>
                  </a:moveTo>
                  <a:lnTo>
                    <a:pt x="162534" y="39422"/>
                  </a:lnTo>
                  <a:lnTo>
                    <a:pt x="162534" y="4166"/>
                  </a:lnTo>
                  <a:lnTo>
                    <a:pt x="186178" y="4166"/>
                  </a:lnTo>
                  <a:lnTo>
                    <a:pt x="186178" y="39422"/>
                  </a:lnTo>
                  <a:close/>
                  <a:moveTo>
                    <a:pt x="138891" y="39422"/>
                  </a:moveTo>
                  <a:lnTo>
                    <a:pt x="115247" y="39422"/>
                  </a:lnTo>
                  <a:lnTo>
                    <a:pt x="115247" y="4166"/>
                  </a:lnTo>
                  <a:lnTo>
                    <a:pt x="139056" y="4166"/>
                  </a:lnTo>
                  <a:lnTo>
                    <a:pt x="139056" y="39422"/>
                  </a:lnTo>
                  <a:close/>
                  <a:moveTo>
                    <a:pt x="91608" y="39422"/>
                  </a:moveTo>
                  <a:lnTo>
                    <a:pt x="67964" y="39422"/>
                  </a:lnTo>
                  <a:lnTo>
                    <a:pt x="67964" y="4166"/>
                  </a:lnTo>
                  <a:lnTo>
                    <a:pt x="91608" y="4166"/>
                  </a:lnTo>
                  <a:lnTo>
                    <a:pt x="91608" y="39422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D9F7934D-6FA4-4B94-AA1E-285967AEC9CE}"/>
                </a:ext>
              </a:extLst>
            </p:cNvPr>
            <p:cNvSpPr/>
            <p:nvPr/>
          </p:nvSpPr>
          <p:spPr>
            <a:xfrm>
              <a:off x="5237655" y="4023369"/>
              <a:ext cx="309578" cy="308013"/>
            </a:xfrm>
            <a:custGeom>
              <a:avLst/>
              <a:gdLst>
                <a:gd name="connsiteX0" fmla="*/ 233131 w 309578"/>
                <a:gd name="connsiteY0" fmla="*/ 312180 h 308013"/>
                <a:gd name="connsiteX1" fmla="*/ 209572 w 309578"/>
                <a:gd name="connsiteY1" fmla="*/ 312180 h 308013"/>
                <a:gd name="connsiteX2" fmla="*/ 209572 w 309578"/>
                <a:gd name="connsiteY2" fmla="*/ 276920 h 308013"/>
                <a:gd name="connsiteX3" fmla="*/ 233131 w 309578"/>
                <a:gd name="connsiteY3" fmla="*/ 276920 h 308013"/>
                <a:gd name="connsiteX4" fmla="*/ 233131 w 309578"/>
                <a:gd name="connsiteY4" fmla="*/ 312180 h 308013"/>
                <a:gd name="connsiteX5" fmla="*/ 185929 w 309578"/>
                <a:gd name="connsiteY5" fmla="*/ 312180 h 308013"/>
                <a:gd name="connsiteX6" fmla="*/ 162285 w 309578"/>
                <a:gd name="connsiteY6" fmla="*/ 312180 h 308013"/>
                <a:gd name="connsiteX7" fmla="*/ 162285 w 309578"/>
                <a:gd name="connsiteY7" fmla="*/ 276920 h 308013"/>
                <a:gd name="connsiteX8" fmla="*/ 185929 w 309578"/>
                <a:gd name="connsiteY8" fmla="*/ 276920 h 308013"/>
                <a:gd name="connsiteX9" fmla="*/ 185929 w 309578"/>
                <a:gd name="connsiteY9" fmla="*/ 312180 h 308013"/>
                <a:gd name="connsiteX10" fmla="*/ 138645 w 309578"/>
                <a:gd name="connsiteY10" fmla="*/ 312180 h 308013"/>
                <a:gd name="connsiteX11" fmla="*/ 115002 w 309578"/>
                <a:gd name="connsiteY11" fmla="*/ 312180 h 308013"/>
                <a:gd name="connsiteX12" fmla="*/ 115002 w 309578"/>
                <a:gd name="connsiteY12" fmla="*/ 276920 h 308013"/>
                <a:gd name="connsiteX13" fmla="*/ 139056 w 309578"/>
                <a:gd name="connsiteY13" fmla="*/ 276920 h 308013"/>
                <a:gd name="connsiteX14" fmla="*/ 139056 w 309578"/>
                <a:gd name="connsiteY14" fmla="*/ 312180 h 308013"/>
                <a:gd name="connsiteX15" fmla="*/ 91358 w 309578"/>
                <a:gd name="connsiteY15" fmla="*/ 312180 h 308013"/>
                <a:gd name="connsiteX16" fmla="*/ 67715 w 309578"/>
                <a:gd name="connsiteY16" fmla="*/ 312180 h 308013"/>
                <a:gd name="connsiteX17" fmla="*/ 67715 w 309578"/>
                <a:gd name="connsiteY17" fmla="*/ 276920 h 308013"/>
                <a:gd name="connsiteX18" fmla="*/ 91358 w 309578"/>
                <a:gd name="connsiteY18" fmla="*/ 276920 h 308013"/>
                <a:gd name="connsiteX19" fmla="*/ 91358 w 309578"/>
                <a:gd name="connsiteY19" fmla="*/ 312180 h 308013"/>
                <a:gd name="connsiteX20" fmla="*/ 256775 w 309578"/>
                <a:gd name="connsiteY20" fmla="*/ 265138 h 308013"/>
                <a:gd name="connsiteX21" fmla="*/ 41766 w 309578"/>
                <a:gd name="connsiteY21" fmla="*/ 265138 h 308013"/>
                <a:gd name="connsiteX22" fmla="*/ 41766 w 309578"/>
                <a:gd name="connsiteY22" fmla="*/ 50954 h 308013"/>
                <a:gd name="connsiteX23" fmla="*/ 256775 w 309578"/>
                <a:gd name="connsiteY23" fmla="*/ 50954 h 308013"/>
                <a:gd name="connsiteX24" fmla="*/ 256775 w 309578"/>
                <a:gd name="connsiteY24" fmla="*/ 265138 h 308013"/>
                <a:gd name="connsiteX25" fmla="*/ 65410 w 309578"/>
                <a:gd name="connsiteY25" fmla="*/ 241663 h 308013"/>
                <a:gd name="connsiteX26" fmla="*/ 233131 w 309578"/>
                <a:gd name="connsiteY26" fmla="*/ 241663 h 308013"/>
                <a:gd name="connsiteX27" fmla="*/ 233131 w 309578"/>
                <a:gd name="connsiteY27" fmla="*/ 74682 h 308013"/>
                <a:gd name="connsiteX28" fmla="*/ 65410 w 309578"/>
                <a:gd name="connsiteY28" fmla="*/ 74682 h 308013"/>
                <a:gd name="connsiteX29" fmla="*/ 65410 w 309578"/>
                <a:gd name="connsiteY29" fmla="*/ 241663 h 308013"/>
                <a:gd name="connsiteX30" fmla="*/ 304307 w 309578"/>
                <a:gd name="connsiteY30" fmla="*/ 241663 h 308013"/>
                <a:gd name="connsiteX31" fmla="*/ 268882 w 309578"/>
                <a:gd name="connsiteY31" fmla="*/ 241663 h 308013"/>
                <a:gd name="connsiteX32" fmla="*/ 268882 w 309578"/>
                <a:gd name="connsiteY32" fmla="*/ 218100 h 308013"/>
                <a:gd name="connsiteX33" fmla="*/ 304307 w 309578"/>
                <a:gd name="connsiteY33" fmla="*/ 218100 h 308013"/>
                <a:gd name="connsiteX34" fmla="*/ 304307 w 309578"/>
                <a:gd name="connsiteY34" fmla="*/ 241663 h 308013"/>
                <a:gd name="connsiteX35" fmla="*/ 30150 w 309578"/>
                <a:gd name="connsiteY35" fmla="*/ 241663 h 308013"/>
                <a:gd name="connsiteX36" fmla="*/ -5271 w 309578"/>
                <a:gd name="connsiteY36" fmla="*/ 241663 h 308013"/>
                <a:gd name="connsiteX37" fmla="*/ -5271 w 309578"/>
                <a:gd name="connsiteY37" fmla="*/ 218100 h 308013"/>
                <a:gd name="connsiteX38" fmla="*/ 30150 w 309578"/>
                <a:gd name="connsiteY38" fmla="*/ 218100 h 308013"/>
                <a:gd name="connsiteX39" fmla="*/ 30150 w 309578"/>
                <a:gd name="connsiteY39" fmla="*/ 241663 h 308013"/>
                <a:gd name="connsiteX40" fmla="*/ 304307 w 309578"/>
                <a:gd name="connsiteY40" fmla="*/ 194626 h 308013"/>
                <a:gd name="connsiteX41" fmla="*/ 268882 w 309578"/>
                <a:gd name="connsiteY41" fmla="*/ 194626 h 308013"/>
                <a:gd name="connsiteX42" fmla="*/ 268882 w 309578"/>
                <a:gd name="connsiteY42" fmla="*/ 171063 h 308013"/>
                <a:gd name="connsiteX43" fmla="*/ 304307 w 309578"/>
                <a:gd name="connsiteY43" fmla="*/ 171063 h 308013"/>
                <a:gd name="connsiteX44" fmla="*/ 304307 w 309578"/>
                <a:gd name="connsiteY44" fmla="*/ 194626 h 308013"/>
                <a:gd name="connsiteX45" fmla="*/ 30150 w 309578"/>
                <a:gd name="connsiteY45" fmla="*/ 194626 h 308013"/>
                <a:gd name="connsiteX46" fmla="*/ -5271 w 309578"/>
                <a:gd name="connsiteY46" fmla="*/ 194626 h 308013"/>
                <a:gd name="connsiteX47" fmla="*/ -5271 w 309578"/>
                <a:gd name="connsiteY47" fmla="*/ 171063 h 308013"/>
                <a:gd name="connsiteX48" fmla="*/ 30150 w 309578"/>
                <a:gd name="connsiteY48" fmla="*/ 171063 h 308013"/>
                <a:gd name="connsiteX49" fmla="*/ 30150 w 309578"/>
                <a:gd name="connsiteY49" fmla="*/ 194626 h 308013"/>
                <a:gd name="connsiteX50" fmla="*/ 304307 w 309578"/>
                <a:gd name="connsiteY50" fmla="*/ 147588 h 308013"/>
                <a:gd name="connsiteX51" fmla="*/ 268882 w 309578"/>
                <a:gd name="connsiteY51" fmla="*/ 147588 h 308013"/>
                <a:gd name="connsiteX52" fmla="*/ 268882 w 309578"/>
                <a:gd name="connsiteY52" fmla="*/ 124109 h 308013"/>
                <a:gd name="connsiteX53" fmla="*/ 304307 w 309578"/>
                <a:gd name="connsiteY53" fmla="*/ 124109 h 308013"/>
                <a:gd name="connsiteX54" fmla="*/ 304307 w 309578"/>
                <a:gd name="connsiteY54" fmla="*/ 147588 h 308013"/>
                <a:gd name="connsiteX55" fmla="*/ 30150 w 309578"/>
                <a:gd name="connsiteY55" fmla="*/ 147588 h 308013"/>
                <a:gd name="connsiteX56" fmla="*/ -5271 w 309578"/>
                <a:gd name="connsiteY56" fmla="*/ 147588 h 308013"/>
                <a:gd name="connsiteX57" fmla="*/ -5271 w 309578"/>
                <a:gd name="connsiteY57" fmla="*/ 124109 h 308013"/>
                <a:gd name="connsiteX58" fmla="*/ 30150 w 309578"/>
                <a:gd name="connsiteY58" fmla="*/ 124109 h 308013"/>
                <a:gd name="connsiteX59" fmla="*/ 30150 w 309578"/>
                <a:gd name="connsiteY59" fmla="*/ 147588 h 308013"/>
                <a:gd name="connsiteX60" fmla="*/ 304307 w 309578"/>
                <a:gd name="connsiteY60" fmla="*/ 100546 h 308013"/>
                <a:gd name="connsiteX61" fmla="*/ 268882 w 309578"/>
                <a:gd name="connsiteY61" fmla="*/ 100546 h 308013"/>
                <a:gd name="connsiteX62" fmla="*/ 268882 w 309578"/>
                <a:gd name="connsiteY62" fmla="*/ 77072 h 308013"/>
                <a:gd name="connsiteX63" fmla="*/ 304307 w 309578"/>
                <a:gd name="connsiteY63" fmla="*/ 77072 h 308013"/>
                <a:gd name="connsiteX64" fmla="*/ 304307 w 309578"/>
                <a:gd name="connsiteY64" fmla="*/ 100546 h 308013"/>
                <a:gd name="connsiteX65" fmla="*/ 30150 w 309578"/>
                <a:gd name="connsiteY65" fmla="*/ 100546 h 308013"/>
                <a:gd name="connsiteX66" fmla="*/ -5271 w 309578"/>
                <a:gd name="connsiteY66" fmla="*/ 100546 h 308013"/>
                <a:gd name="connsiteX67" fmla="*/ -5271 w 309578"/>
                <a:gd name="connsiteY67" fmla="*/ 77072 h 308013"/>
                <a:gd name="connsiteX68" fmla="*/ 30150 w 309578"/>
                <a:gd name="connsiteY68" fmla="*/ 77072 h 308013"/>
                <a:gd name="connsiteX69" fmla="*/ 30150 w 309578"/>
                <a:gd name="connsiteY69" fmla="*/ 100546 h 308013"/>
                <a:gd name="connsiteX70" fmla="*/ 233381 w 309578"/>
                <a:gd name="connsiteY70" fmla="*/ 39422 h 308013"/>
                <a:gd name="connsiteX71" fmla="*/ 209817 w 309578"/>
                <a:gd name="connsiteY71" fmla="*/ 39422 h 308013"/>
                <a:gd name="connsiteX72" fmla="*/ 209817 w 309578"/>
                <a:gd name="connsiteY72" fmla="*/ 4166 h 308013"/>
                <a:gd name="connsiteX73" fmla="*/ 233381 w 309578"/>
                <a:gd name="connsiteY73" fmla="*/ 4166 h 308013"/>
                <a:gd name="connsiteX74" fmla="*/ 233381 w 309578"/>
                <a:gd name="connsiteY74" fmla="*/ 39422 h 308013"/>
                <a:gd name="connsiteX75" fmla="*/ 186178 w 309578"/>
                <a:gd name="connsiteY75" fmla="*/ 39422 h 308013"/>
                <a:gd name="connsiteX76" fmla="*/ 162534 w 309578"/>
                <a:gd name="connsiteY76" fmla="*/ 39422 h 308013"/>
                <a:gd name="connsiteX77" fmla="*/ 162534 w 309578"/>
                <a:gd name="connsiteY77" fmla="*/ 4166 h 308013"/>
                <a:gd name="connsiteX78" fmla="*/ 186178 w 309578"/>
                <a:gd name="connsiteY78" fmla="*/ 4166 h 308013"/>
                <a:gd name="connsiteX79" fmla="*/ 186178 w 309578"/>
                <a:gd name="connsiteY79" fmla="*/ 39422 h 308013"/>
                <a:gd name="connsiteX80" fmla="*/ 138891 w 309578"/>
                <a:gd name="connsiteY80" fmla="*/ 39422 h 308013"/>
                <a:gd name="connsiteX81" fmla="*/ 115247 w 309578"/>
                <a:gd name="connsiteY81" fmla="*/ 39422 h 308013"/>
                <a:gd name="connsiteX82" fmla="*/ 115247 w 309578"/>
                <a:gd name="connsiteY82" fmla="*/ 4166 h 308013"/>
                <a:gd name="connsiteX83" fmla="*/ 139056 w 309578"/>
                <a:gd name="connsiteY83" fmla="*/ 4166 h 308013"/>
                <a:gd name="connsiteX84" fmla="*/ 139056 w 309578"/>
                <a:gd name="connsiteY84" fmla="*/ 39422 h 308013"/>
                <a:gd name="connsiteX85" fmla="*/ 91608 w 309578"/>
                <a:gd name="connsiteY85" fmla="*/ 39422 h 308013"/>
                <a:gd name="connsiteX86" fmla="*/ 67964 w 309578"/>
                <a:gd name="connsiteY86" fmla="*/ 39422 h 308013"/>
                <a:gd name="connsiteX87" fmla="*/ 67964 w 309578"/>
                <a:gd name="connsiteY87" fmla="*/ 4166 h 308013"/>
                <a:gd name="connsiteX88" fmla="*/ 91608 w 309578"/>
                <a:gd name="connsiteY88" fmla="*/ 4166 h 308013"/>
                <a:gd name="connsiteX89" fmla="*/ 91608 w 309578"/>
                <a:gd name="connsiteY89" fmla="*/ 39422 h 308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309578" h="308013">
                  <a:moveTo>
                    <a:pt x="233131" y="312180"/>
                  </a:moveTo>
                  <a:lnTo>
                    <a:pt x="209572" y="312180"/>
                  </a:lnTo>
                  <a:lnTo>
                    <a:pt x="209572" y="276920"/>
                  </a:lnTo>
                  <a:lnTo>
                    <a:pt x="233131" y="276920"/>
                  </a:lnTo>
                  <a:lnTo>
                    <a:pt x="233131" y="312180"/>
                  </a:lnTo>
                  <a:close/>
                  <a:moveTo>
                    <a:pt x="185929" y="312180"/>
                  </a:moveTo>
                  <a:lnTo>
                    <a:pt x="162285" y="312180"/>
                  </a:lnTo>
                  <a:lnTo>
                    <a:pt x="162285" y="276920"/>
                  </a:lnTo>
                  <a:lnTo>
                    <a:pt x="185929" y="276920"/>
                  </a:lnTo>
                  <a:lnTo>
                    <a:pt x="185929" y="312180"/>
                  </a:lnTo>
                  <a:close/>
                  <a:moveTo>
                    <a:pt x="138645" y="312180"/>
                  </a:moveTo>
                  <a:lnTo>
                    <a:pt x="115002" y="312180"/>
                  </a:lnTo>
                  <a:lnTo>
                    <a:pt x="115002" y="276920"/>
                  </a:lnTo>
                  <a:lnTo>
                    <a:pt x="139056" y="276920"/>
                  </a:lnTo>
                  <a:lnTo>
                    <a:pt x="139056" y="312180"/>
                  </a:lnTo>
                  <a:close/>
                  <a:moveTo>
                    <a:pt x="91358" y="312180"/>
                  </a:moveTo>
                  <a:lnTo>
                    <a:pt x="67715" y="312180"/>
                  </a:lnTo>
                  <a:lnTo>
                    <a:pt x="67715" y="276920"/>
                  </a:lnTo>
                  <a:lnTo>
                    <a:pt x="91358" y="276920"/>
                  </a:lnTo>
                  <a:lnTo>
                    <a:pt x="91358" y="312180"/>
                  </a:lnTo>
                  <a:close/>
                  <a:moveTo>
                    <a:pt x="256775" y="265138"/>
                  </a:moveTo>
                  <a:lnTo>
                    <a:pt x="41766" y="265138"/>
                  </a:lnTo>
                  <a:lnTo>
                    <a:pt x="41766" y="50954"/>
                  </a:lnTo>
                  <a:lnTo>
                    <a:pt x="256775" y="50954"/>
                  </a:lnTo>
                  <a:lnTo>
                    <a:pt x="256775" y="265138"/>
                  </a:lnTo>
                  <a:close/>
                  <a:moveTo>
                    <a:pt x="65410" y="241663"/>
                  </a:moveTo>
                  <a:lnTo>
                    <a:pt x="233131" y="241663"/>
                  </a:lnTo>
                  <a:lnTo>
                    <a:pt x="233131" y="74682"/>
                  </a:lnTo>
                  <a:lnTo>
                    <a:pt x="65410" y="74682"/>
                  </a:lnTo>
                  <a:lnTo>
                    <a:pt x="65410" y="241663"/>
                  </a:lnTo>
                  <a:close/>
                  <a:moveTo>
                    <a:pt x="304307" y="241663"/>
                  </a:moveTo>
                  <a:lnTo>
                    <a:pt x="268882" y="241663"/>
                  </a:lnTo>
                  <a:lnTo>
                    <a:pt x="268882" y="218100"/>
                  </a:lnTo>
                  <a:lnTo>
                    <a:pt x="304307" y="218100"/>
                  </a:lnTo>
                  <a:lnTo>
                    <a:pt x="304307" y="241663"/>
                  </a:lnTo>
                  <a:close/>
                  <a:moveTo>
                    <a:pt x="30150" y="241663"/>
                  </a:moveTo>
                  <a:lnTo>
                    <a:pt x="-5271" y="241663"/>
                  </a:lnTo>
                  <a:lnTo>
                    <a:pt x="-5271" y="218100"/>
                  </a:lnTo>
                  <a:lnTo>
                    <a:pt x="30150" y="218100"/>
                  </a:lnTo>
                  <a:lnTo>
                    <a:pt x="30150" y="241663"/>
                  </a:lnTo>
                  <a:close/>
                  <a:moveTo>
                    <a:pt x="304307" y="194626"/>
                  </a:moveTo>
                  <a:lnTo>
                    <a:pt x="268882" y="194626"/>
                  </a:lnTo>
                  <a:lnTo>
                    <a:pt x="268882" y="171063"/>
                  </a:lnTo>
                  <a:lnTo>
                    <a:pt x="304307" y="171063"/>
                  </a:lnTo>
                  <a:lnTo>
                    <a:pt x="304307" y="194626"/>
                  </a:lnTo>
                  <a:close/>
                  <a:moveTo>
                    <a:pt x="30150" y="194626"/>
                  </a:moveTo>
                  <a:lnTo>
                    <a:pt x="-5271" y="194626"/>
                  </a:lnTo>
                  <a:lnTo>
                    <a:pt x="-5271" y="171063"/>
                  </a:lnTo>
                  <a:lnTo>
                    <a:pt x="30150" y="171063"/>
                  </a:lnTo>
                  <a:lnTo>
                    <a:pt x="30150" y="194626"/>
                  </a:lnTo>
                  <a:close/>
                  <a:moveTo>
                    <a:pt x="304307" y="147588"/>
                  </a:moveTo>
                  <a:lnTo>
                    <a:pt x="268882" y="147588"/>
                  </a:lnTo>
                  <a:lnTo>
                    <a:pt x="268882" y="124109"/>
                  </a:lnTo>
                  <a:lnTo>
                    <a:pt x="304307" y="124109"/>
                  </a:lnTo>
                  <a:lnTo>
                    <a:pt x="304307" y="147588"/>
                  </a:lnTo>
                  <a:close/>
                  <a:moveTo>
                    <a:pt x="30150" y="147588"/>
                  </a:moveTo>
                  <a:lnTo>
                    <a:pt x="-5271" y="147588"/>
                  </a:lnTo>
                  <a:lnTo>
                    <a:pt x="-5271" y="124109"/>
                  </a:lnTo>
                  <a:lnTo>
                    <a:pt x="30150" y="124109"/>
                  </a:lnTo>
                  <a:lnTo>
                    <a:pt x="30150" y="147588"/>
                  </a:lnTo>
                  <a:close/>
                  <a:moveTo>
                    <a:pt x="304307" y="100546"/>
                  </a:moveTo>
                  <a:lnTo>
                    <a:pt x="268882" y="100546"/>
                  </a:lnTo>
                  <a:lnTo>
                    <a:pt x="268882" y="77072"/>
                  </a:lnTo>
                  <a:lnTo>
                    <a:pt x="304307" y="77072"/>
                  </a:lnTo>
                  <a:lnTo>
                    <a:pt x="304307" y="100546"/>
                  </a:lnTo>
                  <a:close/>
                  <a:moveTo>
                    <a:pt x="30150" y="100546"/>
                  </a:moveTo>
                  <a:lnTo>
                    <a:pt x="-5271" y="100546"/>
                  </a:lnTo>
                  <a:lnTo>
                    <a:pt x="-5271" y="77072"/>
                  </a:lnTo>
                  <a:lnTo>
                    <a:pt x="30150" y="77072"/>
                  </a:lnTo>
                  <a:lnTo>
                    <a:pt x="30150" y="100546"/>
                  </a:lnTo>
                  <a:close/>
                  <a:moveTo>
                    <a:pt x="233381" y="39422"/>
                  </a:moveTo>
                  <a:lnTo>
                    <a:pt x="209817" y="39422"/>
                  </a:lnTo>
                  <a:lnTo>
                    <a:pt x="209817" y="4166"/>
                  </a:lnTo>
                  <a:lnTo>
                    <a:pt x="233381" y="4166"/>
                  </a:lnTo>
                  <a:lnTo>
                    <a:pt x="233381" y="39422"/>
                  </a:lnTo>
                  <a:close/>
                  <a:moveTo>
                    <a:pt x="186178" y="39422"/>
                  </a:moveTo>
                  <a:lnTo>
                    <a:pt x="162534" y="39422"/>
                  </a:lnTo>
                  <a:lnTo>
                    <a:pt x="162534" y="4166"/>
                  </a:lnTo>
                  <a:lnTo>
                    <a:pt x="186178" y="4166"/>
                  </a:lnTo>
                  <a:lnTo>
                    <a:pt x="186178" y="39422"/>
                  </a:lnTo>
                  <a:close/>
                  <a:moveTo>
                    <a:pt x="138891" y="39422"/>
                  </a:moveTo>
                  <a:lnTo>
                    <a:pt x="115247" y="39422"/>
                  </a:lnTo>
                  <a:lnTo>
                    <a:pt x="115247" y="4166"/>
                  </a:lnTo>
                  <a:lnTo>
                    <a:pt x="139056" y="4166"/>
                  </a:lnTo>
                  <a:lnTo>
                    <a:pt x="139056" y="39422"/>
                  </a:lnTo>
                  <a:close/>
                  <a:moveTo>
                    <a:pt x="91608" y="39422"/>
                  </a:moveTo>
                  <a:lnTo>
                    <a:pt x="67964" y="39422"/>
                  </a:lnTo>
                  <a:lnTo>
                    <a:pt x="67964" y="4166"/>
                  </a:lnTo>
                  <a:lnTo>
                    <a:pt x="91608" y="4166"/>
                  </a:lnTo>
                  <a:lnTo>
                    <a:pt x="91608" y="39422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D38A85C9-3C34-427B-BAA2-63B06759D900}"/>
              </a:ext>
            </a:extLst>
          </p:cNvPr>
          <p:cNvGrpSpPr/>
          <p:nvPr/>
        </p:nvGrpSpPr>
        <p:grpSpPr>
          <a:xfrm>
            <a:off x="8885965" y="2048525"/>
            <a:ext cx="949946" cy="970784"/>
            <a:chOff x="9410378" y="3967626"/>
            <a:chExt cx="348673" cy="356322"/>
          </a:xfrm>
          <a:gradFill flip="none" rotWithShape="1">
            <a:gsLst>
              <a:gs pos="0">
                <a:schemeClr val="accent1"/>
              </a:gs>
              <a:gs pos="100000">
                <a:srgbClr val="FF694A"/>
              </a:gs>
              <a:gs pos="75000">
                <a:srgbClr val="FFE810"/>
              </a:gs>
              <a:gs pos="50000">
                <a:schemeClr val="accent2"/>
              </a:gs>
            </a:gsLst>
            <a:lin ang="0" scaled="1"/>
            <a:tileRect/>
          </a:gradFill>
        </p:grpSpPr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B0A254D8-135C-47BE-BD82-28B37FD69A18}"/>
                </a:ext>
              </a:extLst>
            </p:cNvPr>
            <p:cNvSpPr/>
            <p:nvPr/>
          </p:nvSpPr>
          <p:spPr>
            <a:xfrm>
              <a:off x="9410378" y="3967626"/>
              <a:ext cx="348673" cy="356322"/>
            </a:xfrm>
            <a:custGeom>
              <a:avLst/>
              <a:gdLst>
                <a:gd name="connsiteX0" fmla="*/ 328332 w 348673"/>
                <a:gd name="connsiteY0" fmla="*/ 257272 h 356322"/>
                <a:gd name="connsiteX1" fmla="*/ 257191 w 348673"/>
                <a:gd name="connsiteY1" fmla="*/ 298251 h 356322"/>
                <a:gd name="connsiteX2" fmla="*/ 239603 w 348673"/>
                <a:gd name="connsiteY2" fmla="*/ 360424 h 356322"/>
                <a:gd name="connsiteX3" fmla="*/ 218409 w 348673"/>
                <a:gd name="connsiteY3" fmla="*/ 360424 h 356322"/>
                <a:gd name="connsiteX4" fmla="*/ 239951 w 348673"/>
                <a:gd name="connsiteY4" fmla="*/ 284796 h 356322"/>
                <a:gd name="connsiteX5" fmla="*/ 318220 w 348673"/>
                <a:gd name="connsiteY5" fmla="*/ 239596 h 356322"/>
                <a:gd name="connsiteX6" fmla="*/ 322089 w 348673"/>
                <a:gd name="connsiteY6" fmla="*/ 225965 h 356322"/>
                <a:gd name="connsiteX7" fmla="*/ 321912 w 348673"/>
                <a:gd name="connsiteY7" fmla="*/ 225701 h 356322"/>
                <a:gd name="connsiteX8" fmla="*/ 293418 w 348673"/>
                <a:gd name="connsiteY8" fmla="*/ 176193 h 356322"/>
                <a:gd name="connsiteX9" fmla="*/ 316459 w 348673"/>
                <a:gd name="connsiteY9" fmla="*/ 148051 h 356322"/>
                <a:gd name="connsiteX10" fmla="*/ 259651 w 348673"/>
                <a:gd name="connsiteY10" fmla="*/ 102147 h 356322"/>
                <a:gd name="connsiteX11" fmla="*/ 258685 w 348673"/>
                <a:gd name="connsiteY11" fmla="*/ 99861 h 356322"/>
                <a:gd name="connsiteX12" fmla="*/ 131526 w 348673"/>
                <a:gd name="connsiteY12" fmla="*/ 24849 h 356322"/>
                <a:gd name="connsiteX13" fmla="*/ 15446 w 348673"/>
                <a:gd name="connsiteY13" fmla="*/ 144622 h 356322"/>
                <a:gd name="connsiteX14" fmla="*/ 81048 w 348673"/>
                <a:gd name="connsiteY14" fmla="*/ 263163 h 356322"/>
                <a:gd name="connsiteX15" fmla="*/ 100834 w 348673"/>
                <a:gd name="connsiteY15" fmla="*/ 309595 h 356322"/>
                <a:gd name="connsiteX16" fmla="*/ 86587 w 348673"/>
                <a:gd name="connsiteY16" fmla="*/ 360424 h 356322"/>
                <a:gd name="connsiteX17" fmla="*/ 65397 w 348673"/>
                <a:gd name="connsiteY17" fmla="*/ 360424 h 356322"/>
                <a:gd name="connsiteX18" fmla="*/ 81138 w 348673"/>
                <a:gd name="connsiteY18" fmla="*/ 304230 h 356322"/>
                <a:gd name="connsiteX19" fmla="*/ 71198 w 348673"/>
                <a:gd name="connsiteY19" fmla="*/ 281015 h 356322"/>
                <a:gd name="connsiteX20" fmla="*/ -4954 w 348673"/>
                <a:gd name="connsiteY20" fmla="*/ 143480 h 356322"/>
                <a:gd name="connsiteX21" fmla="*/ 129856 w 348673"/>
                <a:gd name="connsiteY21" fmla="*/ 4625 h 356322"/>
                <a:gd name="connsiteX22" fmla="*/ 276183 w 348673"/>
                <a:gd name="connsiteY22" fmla="*/ 89309 h 356322"/>
                <a:gd name="connsiteX23" fmla="*/ 328946 w 348673"/>
                <a:gd name="connsiteY23" fmla="*/ 132312 h 356322"/>
                <a:gd name="connsiteX24" fmla="*/ 336421 w 348673"/>
                <a:gd name="connsiteY24" fmla="*/ 146028 h 356322"/>
                <a:gd name="connsiteX25" fmla="*/ 331939 w 348673"/>
                <a:gd name="connsiteY25" fmla="*/ 160980 h 356322"/>
                <a:gd name="connsiteX26" fmla="*/ 317777 w 348673"/>
                <a:gd name="connsiteY26" fmla="*/ 178567 h 356322"/>
                <a:gd name="connsiteX27" fmla="*/ 339410 w 348673"/>
                <a:gd name="connsiteY27" fmla="*/ 215853 h 356322"/>
                <a:gd name="connsiteX28" fmla="*/ 328156 w 348673"/>
                <a:gd name="connsiteY28" fmla="*/ 257624 h 356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8673" h="356322">
                  <a:moveTo>
                    <a:pt x="328332" y="257272"/>
                  </a:moveTo>
                  <a:lnTo>
                    <a:pt x="257191" y="298251"/>
                  </a:lnTo>
                  <a:lnTo>
                    <a:pt x="239603" y="360424"/>
                  </a:lnTo>
                  <a:lnTo>
                    <a:pt x="218409" y="360424"/>
                  </a:lnTo>
                  <a:lnTo>
                    <a:pt x="239951" y="284796"/>
                  </a:lnTo>
                  <a:lnTo>
                    <a:pt x="318220" y="239596"/>
                  </a:lnTo>
                  <a:cubicBezTo>
                    <a:pt x="323055" y="236870"/>
                    <a:pt x="324725" y="230802"/>
                    <a:pt x="322089" y="225965"/>
                  </a:cubicBezTo>
                  <a:cubicBezTo>
                    <a:pt x="321998" y="225877"/>
                    <a:pt x="321998" y="225789"/>
                    <a:pt x="321912" y="225701"/>
                  </a:cubicBezTo>
                  <a:lnTo>
                    <a:pt x="293418" y="176193"/>
                  </a:lnTo>
                  <a:lnTo>
                    <a:pt x="316459" y="148051"/>
                  </a:lnTo>
                  <a:lnTo>
                    <a:pt x="259651" y="102147"/>
                  </a:lnTo>
                  <a:lnTo>
                    <a:pt x="258685" y="99861"/>
                  </a:lnTo>
                  <a:cubicBezTo>
                    <a:pt x="236434" y="50440"/>
                    <a:pt x="185518" y="20366"/>
                    <a:pt x="131526" y="24849"/>
                  </a:cubicBezTo>
                  <a:cubicBezTo>
                    <a:pt x="68471" y="30388"/>
                    <a:pt x="18963" y="81395"/>
                    <a:pt x="15446" y="144622"/>
                  </a:cubicBezTo>
                  <a:cubicBezTo>
                    <a:pt x="12457" y="193517"/>
                    <a:pt x="38045" y="239772"/>
                    <a:pt x="81048" y="263163"/>
                  </a:cubicBezTo>
                  <a:cubicBezTo>
                    <a:pt x="97579" y="272133"/>
                    <a:pt x="105845" y="291391"/>
                    <a:pt x="100834" y="309595"/>
                  </a:cubicBezTo>
                  <a:lnTo>
                    <a:pt x="86587" y="360424"/>
                  </a:lnTo>
                  <a:lnTo>
                    <a:pt x="65397" y="360424"/>
                  </a:lnTo>
                  <a:lnTo>
                    <a:pt x="81138" y="304230"/>
                  </a:lnTo>
                  <a:cubicBezTo>
                    <a:pt x="83688" y="295086"/>
                    <a:pt x="79553" y="285500"/>
                    <a:pt x="71198" y="281015"/>
                  </a:cubicBezTo>
                  <a:cubicBezTo>
                    <a:pt x="21337" y="253841"/>
                    <a:pt x="-8385" y="200200"/>
                    <a:pt x="-4954" y="143480"/>
                  </a:cubicBezTo>
                  <a:cubicBezTo>
                    <a:pt x="-733" y="70139"/>
                    <a:pt x="56689" y="11044"/>
                    <a:pt x="129856" y="4625"/>
                  </a:cubicBezTo>
                  <a:cubicBezTo>
                    <a:pt x="191585" y="-562"/>
                    <a:pt x="249977" y="33205"/>
                    <a:pt x="276183" y="89309"/>
                  </a:cubicBezTo>
                  <a:lnTo>
                    <a:pt x="328946" y="132312"/>
                  </a:lnTo>
                  <a:cubicBezTo>
                    <a:pt x="333167" y="135740"/>
                    <a:pt x="335807" y="140665"/>
                    <a:pt x="336421" y="146028"/>
                  </a:cubicBezTo>
                  <a:cubicBezTo>
                    <a:pt x="337035" y="151394"/>
                    <a:pt x="335365" y="156845"/>
                    <a:pt x="331939" y="160980"/>
                  </a:cubicBezTo>
                  <a:lnTo>
                    <a:pt x="317777" y="178567"/>
                  </a:lnTo>
                  <a:lnTo>
                    <a:pt x="339410" y="215853"/>
                  </a:lnTo>
                  <a:cubicBezTo>
                    <a:pt x="347766" y="230538"/>
                    <a:pt x="342755" y="249180"/>
                    <a:pt x="328156" y="257624"/>
                  </a:cubicBezTo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CA7AAF31-67B0-4C7C-BD45-B012A905BC34}"/>
                </a:ext>
              </a:extLst>
            </p:cNvPr>
            <p:cNvSpPr/>
            <p:nvPr/>
          </p:nvSpPr>
          <p:spPr>
            <a:xfrm>
              <a:off x="9624157" y="4120368"/>
              <a:ext cx="20316" cy="20315"/>
            </a:xfrm>
            <a:custGeom>
              <a:avLst/>
              <a:gdLst>
                <a:gd name="connsiteX0" fmla="*/ -5221 w 20316"/>
                <a:gd name="connsiteY0" fmla="*/ 14217 h 20315"/>
                <a:gd name="connsiteX1" fmla="*/ 4805 w 20316"/>
                <a:gd name="connsiteY1" fmla="*/ 24417 h 20315"/>
                <a:gd name="connsiteX2" fmla="*/ 4981 w 20316"/>
                <a:gd name="connsiteY2" fmla="*/ 24417 h 20315"/>
                <a:gd name="connsiteX3" fmla="*/ 15093 w 20316"/>
                <a:gd name="connsiteY3" fmla="*/ 14305 h 20315"/>
                <a:gd name="connsiteX4" fmla="*/ 15093 w 20316"/>
                <a:gd name="connsiteY4" fmla="*/ 14217 h 20315"/>
                <a:gd name="connsiteX5" fmla="*/ 5157 w 20316"/>
                <a:gd name="connsiteY5" fmla="*/ 4103 h 20315"/>
                <a:gd name="connsiteX6" fmla="*/ 4981 w 20316"/>
                <a:gd name="connsiteY6" fmla="*/ 4103 h 20315"/>
                <a:gd name="connsiteX7" fmla="*/ -5221 w 20316"/>
                <a:gd name="connsiteY7" fmla="*/ 14129 h 20315"/>
                <a:gd name="connsiteX8" fmla="*/ -5221 w 20316"/>
                <a:gd name="connsiteY8" fmla="*/ 14217 h 20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316" h="20315">
                  <a:moveTo>
                    <a:pt x="-5221" y="14217"/>
                  </a:moveTo>
                  <a:cubicBezTo>
                    <a:pt x="-5307" y="19844"/>
                    <a:pt x="-824" y="24329"/>
                    <a:pt x="4805" y="24417"/>
                  </a:cubicBezTo>
                  <a:cubicBezTo>
                    <a:pt x="4891" y="24417"/>
                    <a:pt x="4891" y="24417"/>
                    <a:pt x="4981" y="24417"/>
                  </a:cubicBezTo>
                  <a:cubicBezTo>
                    <a:pt x="10610" y="24417"/>
                    <a:pt x="15093" y="19932"/>
                    <a:pt x="15093" y="14305"/>
                  </a:cubicBezTo>
                  <a:cubicBezTo>
                    <a:pt x="15093" y="14305"/>
                    <a:pt x="15093" y="14217"/>
                    <a:pt x="15093" y="14217"/>
                  </a:cubicBezTo>
                  <a:cubicBezTo>
                    <a:pt x="15179" y="8676"/>
                    <a:pt x="10696" y="4191"/>
                    <a:pt x="5157" y="4103"/>
                  </a:cubicBezTo>
                  <a:cubicBezTo>
                    <a:pt x="5067" y="4103"/>
                    <a:pt x="5067" y="4103"/>
                    <a:pt x="4981" y="4103"/>
                  </a:cubicBezTo>
                  <a:cubicBezTo>
                    <a:pt x="-648" y="4015"/>
                    <a:pt x="-5131" y="8588"/>
                    <a:pt x="-5221" y="14129"/>
                  </a:cubicBezTo>
                  <a:cubicBezTo>
                    <a:pt x="-5221" y="14129"/>
                    <a:pt x="-5221" y="14217"/>
                    <a:pt x="-5221" y="14217"/>
                  </a:cubicBezTo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C02BDAAB-4BF0-4CBB-B628-17827B4005CF}"/>
                </a:ext>
              </a:extLst>
            </p:cNvPr>
            <p:cNvSpPr/>
            <p:nvPr/>
          </p:nvSpPr>
          <p:spPr>
            <a:xfrm>
              <a:off x="9603758" y="4038852"/>
              <a:ext cx="30602" cy="30602"/>
            </a:xfrm>
            <a:custGeom>
              <a:avLst/>
              <a:gdLst>
                <a:gd name="connsiteX0" fmla="*/ -5222 w 30602"/>
                <a:gd name="connsiteY0" fmla="*/ 19403 h 30602"/>
                <a:gd name="connsiteX1" fmla="*/ 10077 w 30602"/>
                <a:gd name="connsiteY1" fmla="*/ 34704 h 30602"/>
                <a:gd name="connsiteX2" fmla="*/ 25380 w 30602"/>
                <a:gd name="connsiteY2" fmla="*/ 19403 h 30602"/>
                <a:gd name="connsiteX3" fmla="*/ 10077 w 30602"/>
                <a:gd name="connsiteY3" fmla="*/ 4102 h 30602"/>
                <a:gd name="connsiteX4" fmla="*/ -5222 w 30602"/>
                <a:gd name="connsiteY4" fmla="*/ 19403 h 3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602" h="30602">
                  <a:moveTo>
                    <a:pt x="-5222" y="19403"/>
                  </a:moveTo>
                  <a:cubicBezTo>
                    <a:pt x="-5222" y="27845"/>
                    <a:pt x="1635" y="34704"/>
                    <a:pt x="10077" y="34704"/>
                  </a:cubicBezTo>
                  <a:cubicBezTo>
                    <a:pt x="18518" y="34704"/>
                    <a:pt x="25380" y="27845"/>
                    <a:pt x="25380" y="19403"/>
                  </a:cubicBezTo>
                  <a:cubicBezTo>
                    <a:pt x="25380" y="10959"/>
                    <a:pt x="18518" y="4102"/>
                    <a:pt x="10077" y="4102"/>
                  </a:cubicBezTo>
                  <a:cubicBezTo>
                    <a:pt x="1635" y="4102"/>
                    <a:pt x="-5222" y="10959"/>
                    <a:pt x="-5222" y="19403"/>
                  </a:cubicBezTo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85D78649-3083-4282-8D21-3885C8661438}"/>
                </a:ext>
              </a:extLst>
            </p:cNvPr>
            <p:cNvSpPr/>
            <p:nvPr/>
          </p:nvSpPr>
          <p:spPr>
            <a:xfrm>
              <a:off x="9471408" y="4059252"/>
              <a:ext cx="30602" cy="30515"/>
            </a:xfrm>
            <a:custGeom>
              <a:avLst/>
              <a:gdLst>
                <a:gd name="connsiteX0" fmla="*/ -5222 w 30602"/>
                <a:gd name="connsiteY0" fmla="*/ 19403 h 30515"/>
                <a:gd name="connsiteX1" fmla="*/ 9991 w 30602"/>
                <a:gd name="connsiteY1" fmla="*/ 34616 h 30515"/>
                <a:gd name="connsiteX2" fmla="*/ 10081 w 30602"/>
                <a:gd name="connsiteY2" fmla="*/ 34616 h 30515"/>
                <a:gd name="connsiteX3" fmla="*/ 25380 w 30602"/>
                <a:gd name="connsiteY3" fmla="*/ 19491 h 30515"/>
                <a:gd name="connsiteX4" fmla="*/ 25380 w 30602"/>
                <a:gd name="connsiteY4" fmla="*/ 19403 h 30515"/>
                <a:gd name="connsiteX5" fmla="*/ 10081 w 30602"/>
                <a:gd name="connsiteY5" fmla="*/ 4102 h 30515"/>
                <a:gd name="connsiteX6" fmla="*/ -5222 w 30602"/>
                <a:gd name="connsiteY6" fmla="*/ 19403 h 30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602" h="30515">
                  <a:moveTo>
                    <a:pt x="-5222" y="19403"/>
                  </a:moveTo>
                  <a:cubicBezTo>
                    <a:pt x="-5222" y="27845"/>
                    <a:pt x="1549" y="34616"/>
                    <a:pt x="9991" y="34616"/>
                  </a:cubicBezTo>
                  <a:cubicBezTo>
                    <a:pt x="9991" y="34616"/>
                    <a:pt x="10081" y="34616"/>
                    <a:pt x="10081" y="34616"/>
                  </a:cubicBezTo>
                  <a:cubicBezTo>
                    <a:pt x="18523" y="34704"/>
                    <a:pt x="25294" y="27933"/>
                    <a:pt x="25380" y="19491"/>
                  </a:cubicBezTo>
                  <a:cubicBezTo>
                    <a:pt x="25380" y="19491"/>
                    <a:pt x="25380" y="19403"/>
                    <a:pt x="25380" y="19403"/>
                  </a:cubicBezTo>
                  <a:cubicBezTo>
                    <a:pt x="25380" y="10961"/>
                    <a:pt x="18523" y="4102"/>
                    <a:pt x="10081" y="4102"/>
                  </a:cubicBezTo>
                  <a:cubicBezTo>
                    <a:pt x="1639" y="4102"/>
                    <a:pt x="-5222" y="10961"/>
                    <a:pt x="-5222" y="19403"/>
                  </a:cubicBezTo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1669D2C6-9C29-4A75-9760-C4C39BB5B38B}"/>
                </a:ext>
              </a:extLst>
            </p:cNvPr>
            <p:cNvSpPr/>
            <p:nvPr/>
          </p:nvSpPr>
          <p:spPr>
            <a:xfrm>
              <a:off x="9532527" y="4018537"/>
              <a:ext cx="20315" cy="20315"/>
            </a:xfrm>
            <a:custGeom>
              <a:avLst/>
              <a:gdLst>
                <a:gd name="connsiteX0" fmla="*/ -5222 w 20315"/>
                <a:gd name="connsiteY0" fmla="*/ 14302 h 20315"/>
                <a:gd name="connsiteX1" fmla="*/ 4890 w 20315"/>
                <a:gd name="connsiteY1" fmla="*/ 24416 h 20315"/>
                <a:gd name="connsiteX2" fmla="*/ 4980 w 20315"/>
                <a:gd name="connsiteY2" fmla="*/ 24416 h 20315"/>
                <a:gd name="connsiteX3" fmla="*/ 15092 w 20315"/>
                <a:gd name="connsiteY3" fmla="*/ 14478 h 20315"/>
                <a:gd name="connsiteX4" fmla="*/ 15092 w 20315"/>
                <a:gd name="connsiteY4" fmla="*/ 14302 h 20315"/>
                <a:gd name="connsiteX5" fmla="*/ 5066 w 20315"/>
                <a:gd name="connsiteY5" fmla="*/ 4102 h 20315"/>
                <a:gd name="connsiteX6" fmla="*/ 4980 w 20315"/>
                <a:gd name="connsiteY6" fmla="*/ 4102 h 20315"/>
                <a:gd name="connsiteX7" fmla="*/ -5222 w 20315"/>
                <a:gd name="connsiteY7" fmla="*/ 14302 h 20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315" h="20315">
                  <a:moveTo>
                    <a:pt x="-5222" y="14302"/>
                  </a:moveTo>
                  <a:cubicBezTo>
                    <a:pt x="-5222" y="19843"/>
                    <a:pt x="-740" y="24416"/>
                    <a:pt x="4890" y="24416"/>
                  </a:cubicBezTo>
                  <a:cubicBezTo>
                    <a:pt x="4890" y="24416"/>
                    <a:pt x="4980" y="24416"/>
                    <a:pt x="4980" y="24416"/>
                  </a:cubicBezTo>
                  <a:cubicBezTo>
                    <a:pt x="10519" y="24502"/>
                    <a:pt x="15002" y="20019"/>
                    <a:pt x="15092" y="14478"/>
                  </a:cubicBezTo>
                  <a:cubicBezTo>
                    <a:pt x="15092" y="14390"/>
                    <a:pt x="15092" y="14390"/>
                    <a:pt x="15092" y="14302"/>
                  </a:cubicBezTo>
                  <a:cubicBezTo>
                    <a:pt x="15178" y="8763"/>
                    <a:pt x="10695" y="4190"/>
                    <a:pt x="5066" y="4102"/>
                  </a:cubicBezTo>
                  <a:cubicBezTo>
                    <a:pt x="5066" y="4102"/>
                    <a:pt x="4980" y="4102"/>
                    <a:pt x="4980" y="4102"/>
                  </a:cubicBezTo>
                  <a:cubicBezTo>
                    <a:pt x="-649" y="4102"/>
                    <a:pt x="-5222" y="8675"/>
                    <a:pt x="-5222" y="14302"/>
                  </a:cubicBezTo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4F8E4B6C-0D81-4BDE-9953-A74A9E0B07A4}"/>
                </a:ext>
              </a:extLst>
            </p:cNvPr>
            <p:cNvSpPr/>
            <p:nvPr/>
          </p:nvSpPr>
          <p:spPr>
            <a:xfrm>
              <a:off x="9573242" y="4171198"/>
              <a:ext cx="20315" cy="20402"/>
            </a:xfrm>
            <a:custGeom>
              <a:avLst/>
              <a:gdLst>
                <a:gd name="connsiteX0" fmla="*/ -5222 w 20315"/>
                <a:gd name="connsiteY0" fmla="*/ 14304 h 20402"/>
                <a:gd name="connsiteX1" fmla="*/ 4980 w 20315"/>
                <a:gd name="connsiteY1" fmla="*/ 24504 h 20402"/>
                <a:gd name="connsiteX2" fmla="*/ 15092 w 20315"/>
                <a:gd name="connsiteY2" fmla="*/ 14392 h 20402"/>
                <a:gd name="connsiteX3" fmla="*/ 15092 w 20315"/>
                <a:gd name="connsiteY3" fmla="*/ 14304 h 20402"/>
                <a:gd name="connsiteX4" fmla="*/ 5066 w 20315"/>
                <a:gd name="connsiteY4" fmla="*/ 4102 h 20402"/>
                <a:gd name="connsiteX5" fmla="*/ 4980 w 20315"/>
                <a:gd name="connsiteY5" fmla="*/ 4102 h 20402"/>
                <a:gd name="connsiteX6" fmla="*/ -5222 w 20315"/>
                <a:gd name="connsiteY6" fmla="*/ 14304 h 20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315" h="20402">
                  <a:moveTo>
                    <a:pt x="-5222" y="14304"/>
                  </a:moveTo>
                  <a:cubicBezTo>
                    <a:pt x="-5222" y="19931"/>
                    <a:pt x="-649" y="24504"/>
                    <a:pt x="4980" y="24504"/>
                  </a:cubicBezTo>
                  <a:cubicBezTo>
                    <a:pt x="10609" y="24504"/>
                    <a:pt x="15092" y="20019"/>
                    <a:pt x="15092" y="14392"/>
                  </a:cubicBezTo>
                  <a:cubicBezTo>
                    <a:pt x="15092" y="14392"/>
                    <a:pt x="15092" y="14304"/>
                    <a:pt x="15092" y="14304"/>
                  </a:cubicBezTo>
                  <a:cubicBezTo>
                    <a:pt x="15182" y="8763"/>
                    <a:pt x="10695" y="4190"/>
                    <a:pt x="5066" y="4102"/>
                  </a:cubicBezTo>
                  <a:cubicBezTo>
                    <a:pt x="5066" y="4102"/>
                    <a:pt x="4980" y="4102"/>
                    <a:pt x="4980" y="4102"/>
                  </a:cubicBezTo>
                  <a:cubicBezTo>
                    <a:pt x="-649" y="4102"/>
                    <a:pt x="-5222" y="8675"/>
                    <a:pt x="-5222" y="14304"/>
                  </a:cubicBezTo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17A15421-EE83-425F-8C77-497436DA8EF6}"/>
                </a:ext>
              </a:extLst>
            </p:cNvPr>
            <p:cNvSpPr/>
            <p:nvPr/>
          </p:nvSpPr>
          <p:spPr>
            <a:xfrm>
              <a:off x="9471408" y="4140683"/>
              <a:ext cx="40719" cy="40716"/>
            </a:xfrm>
            <a:custGeom>
              <a:avLst/>
              <a:gdLst>
                <a:gd name="connsiteX0" fmla="*/ -5222 w 40719"/>
                <a:gd name="connsiteY0" fmla="*/ 24504 h 40716"/>
                <a:gd name="connsiteX1" fmla="*/ 15182 w 40719"/>
                <a:gd name="connsiteY1" fmla="*/ 44818 h 40716"/>
                <a:gd name="connsiteX2" fmla="*/ 35496 w 40719"/>
                <a:gd name="connsiteY2" fmla="*/ 24504 h 40716"/>
                <a:gd name="connsiteX3" fmla="*/ 15268 w 40719"/>
                <a:gd name="connsiteY3" fmla="*/ 4102 h 40716"/>
                <a:gd name="connsiteX4" fmla="*/ 15182 w 40719"/>
                <a:gd name="connsiteY4" fmla="*/ 4102 h 40716"/>
                <a:gd name="connsiteX5" fmla="*/ -5222 w 40719"/>
                <a:gd name="connsiteY5" fmla="*/ 24504 h 40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719" h="40716">
                  <a:moveTo>
                    <a:pt x="-5222" y="24504"/>
                  </a:moveTo>
                  <a:cubicBezTo>
                    <a:pt x="-5132" y="35760"/>
                    <a:pt x="3924" y="44818"/>
                    <a:pt x="15182" y="44818"/>
                  </a:cubicBezTo>
                  <a:cubicBezTo>
                    <a:pt x="26436" y="44818"/>
                    <a:pt x="35496" y="35760"/>
                    <a:pt x="35496" y="24504"/>
                  </a:cubicBezTo>
                  <a:cubicBezTo>
                    <a:pt x="35582" y="13248"/>
                    <a:pt x="26527" y="4190"/>
                    <a:pt x="15268" y="4102"/>
                  </a:cubicBezTo>
                  <a:cubicBezTo>
                    <a:pt x="15268" y="4102"/>
                    <a:pt x="15182" y="4102"/>
                    <a:pt x="15182" y="4102"/>
                  </a:cubicBezTo>
                  <a:cubicBezTo>
                    <a:pt x="3924" y="4102"/>
                    <a:pt x="-5222" y="13248"/>
                    <a:pt x="-5222" y="24504"/>
                  </a:cubicBezTo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EE4E12EB-4CF3-4CAC-BFBC-32DEEA836F4A}"/>
                </a:ext>
              </a:extLst>
            </p:cNvPr>
            <p:cNvSpPr/>
            <p:nvPr/>
          </p:nvSpPr>
          <p:spPr>
            <a:xfrm>
              <a:off x="9532527" y="4069454"/>
              <a:ext cx="61028" cy="61028"/>
            </a:xfrm>
            <a:custGeom>
              <a:avLst/>
              <a:gdLst>
                <a:gd name="connsiteX0" fmla="*/ -5222 w 61028"/>
                <a:gd name="connsiteY0" fmla="*/ 34616 h 61028"/>
                <a:gd name="connsiteX1" fmla="*/ 25294 w 61028"/>
                <a:gd name="connsiteY1" fmla="*/ 65131 h 61028"/>
                <a:gd name="connsiteX2" fmla="*/ 55806 w 61028"/>
                <a:gd name="connsiteY2" fmla="*/ 34616 h 61028"/>
                <a:gd name="connsiteX3" fmla="*/ 25294 w 61028"/>
                <a:gd name="connsiteY3" fmla="*/ 4102 h 61028"/>
                <a:gd name="connsiteX4" fmla="*/ -5222 w 61028"/>
                <a:gd name="connsiteY4" fmla="*/ 34616 h 61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028" h="61028">
                  <a:moveTo>
                    <a:pt x="-5222" y="34616"/>
                  </a:moveTo>
                  <a:cubicBezTo>
                    <a:pt x="-5222" y="51500"/>
                    <a:pt x="8406" y="65131"/>
                    <a:pt x="25294" y="65131"/>
                  </a:cubicBezTo>
                  <a:cubicBezTo>
                    <a:pt x="42178" y="65131"/>
                    <a:pt x="55806" y="51500"/>
                    <a:pt x="55806" y="34616"/>
                  </a:cubicBezTo>
                  <a:cubicBezTo>
                    <a:pt x="55806" y="17730"/>
                    <a:pt x="42178" y="4102"/>
                    <a:pt x="25294" y="4102"/>
                  </a:cubicBezTo>
                  <a:cubicBezTo>
                    <a:pt x="8406" y="4102"/>
                    <a:pt x="-5222" y="17730"/>
                    <a:pt x="-5222" y="34616"/>
                  </a:cubicBezTo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ED4ED48E-FFD7-4D78-8978-91865DA18F42}"/>
                </a:ext>
              </a:extLst>
            </p:cNvPr>
            <p:cNvSpPr/>
            <p:nvPr/>
          </p:nvSpPr>
          <p:spPr>
            <a:xfrm rot="19196999">
              <a:off x="9476803" y="4106228"/>
              <a:ext cx="165324" cy="5100"/>
            </a:xfrm>
            <a:custGeom>
              <a:avLst/>
              <a:gdLst>
                <a:gd name="connsiteX0" fmla="*/ -5222 w 165324"/>
                <a:gd name="connsiteY0" fmla="*/ 4101 h 5100"/>
                <a:gd name="connsiteX1" fmla="*/ 160100 w 165324"/>
                <a:gd name="connsiteY1" fmla="*/ 4101 h 5100"/>
                <a:gd name="connsiteX2" fmla="*/ 160100 w 165324"/>
                <a:gd name="connsiteY2" fmla="*/ 9202 h 5100"/>
                <a:gd name="connsiteX3" fmla="*/ -5222 w 165324"/>
                <a:gd name="connsiteY3" fmla="*/ 9202 h 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5324" h="5100">
                  <a:moveTo>
                    <a:pt x="-5222" y="4101"/>
                  </a:moveTo>
                  <a:lnTo>
                    <a:pt x="160100" y="4101"/>
                  </a:lnTo>
                  <a:lnTo>
                    <a:pt x="160100" y="9202"/>
                  </a:lnTo>
                  <a:lnTo>
                    <a:pt x="-5222" y="9202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F86F45DD-0795-4110-AD5E-A060D71222AA}"/>
                </a:ext>
              </a:extLst>
            </p:cNvPr>
            <p:cNvSpPr/>
            <p:nvPr/>
          </p:nvSpPr>
          <p:spPr>
            <a:xfrm>
              <a:off x="9484513" y="4025661"/>
              <a:ext cx="156795" cy="158289"/>
            </a:xfrm>
            <a:custGeom>
              <a:avLst/>
              <a:gdLst>
                <a:gd name="connsiteX0" fmla="*/ 4452 w 156795"/>
                <a:gd name="connsiteY0" fmla="*/ 137152 h 158289"/>
                <a:gd name="connsiteX1" fmla="*/ 90102 w 156795"/>
                <a:gd name="connsiteY1" fmla="*/ 156058 h 158289"/>
                <a:gd name="connsiteX2" fmla="*/ 51410 w 156795"/>
                <a:gd name="connsiteY2" fmla="*/ 11311 h 158289"/>
                <a:gd name="connsiteX3" fmla="*/ -387 w 156795"/>
                <a:gd name="connsiteY3" fmla="*/ 53786 h 158289"/>
                <a:gd name="connsiteX4" fmla="*/ 94322 w 156795"/>
                <a:gd name="connsiteY4" fmla="*/ 162391 h 158289"/>
                <a:gd name="connsiteX5" fmla="*/ 92390 w 156795"/>
                <a:gd name="connsiteY5" fmla="*/ 161687 h 158289"/>
                <a:gd name="connsiteX6" fmla="*/ 845 w 156795"/>
                <a:gd name="connsiteY6" fmla="*/ 141373 h 158289"/>
                <a:gd name="connsiteX7" fmla="*/ -35 w 156795"/>
                <a:gd name="connsiteY7" fmla="*/ 140844 h 158289"/>
                <a:gd name="connsiteX8" fmla="*/ -35 w 156795"/>
                <a:gd name="connsiteY8" fmla="*/ 139526 h 158289"/>
                <a:gd name="connsiteX9" fmla="*/ -5222 w 156795"/>
                <a:gd name="connsiteY9" fmla="*/ 51588 h 158289"/>
                <a:gd name="connsiteX10" fmla="*/ -3904 w 156795"/>
                <a:gd name="connsiteY10" fmla="*/ 50443 h 158289"/>
                <a:gd name="connsiteX11" fmla="*/ 52642 w 156795"/>
                <a:gd name="connsiteY11" fmla="*/ 4102 h 158289"/>
                <a:gd name="connsiteX12" fmla="*/ 55721 w 156795"/>
                <a:gd name="connsiteY12" fmla="*/ 5332 h 158289"/>
                <a:gd name="connsiteX13" fmla="*/ 55721 w 156795"/>
                <a:gd name="connsiteY13" fmla="*/ 7090 h 158289"/>
                <a:gd name="connsiteX14" fmla="*/ 95203 w 156795"/>
                <a:gd name="connsiteY14" fmla="*/ 154563 h 158289"/>
                <a:gd name="connsiteX15" fmla="*/ 147966 w 156795"/>
                <a:gd name="connsiteY15" fmla="*/ 101800 h 158289"/>
                <a:gd name="connsiteX16" fmla="*/ 151573 w 156795"/>
                <a:gd name="connsiteY16" fmla="*/ 105405 h 1582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56795" h="158289">
                  <a:moveTo>
                    <a:pt x="4452" y="137152"/>
                  </a:moveTo>
                  <a:lnTo>
                    <a:pt x="90102" y="156058"/>
                  </a:lnTo>
                  <a:lnTo>
                    <a:pt x="51410" y="11311"/>
                  </a:lnTo>
                  <a:lnTo>
                    <a:pt x="-387" y="53786"/>
                  </a:lnTo>
                  <a:close/>
                  <a:moveTo>
                    <a:pt x="94322" y="162391"/>
                  </a:moveTo>
                  <a:lnTo>
                    <a:pt x="92390" y="161687"/>
                  </a:lnTo>
                  <a:lnTo>
                    <a:pt x="845" y="141373"/>
                  </a:lnTo>
                  <a:lnTo>
                    <a:pt x="-35" y="140844"/>
                  </a:lnTo>
                  <a:lnTo>
                    <a:pt x="-35" y="139526"/>
                  </a:lnTo>
                  <a:lnTo>
                    <a:pt x="-5222" y="51588"/>
                  </a:lnTo>
                  <a:lnTo>
                    <a:pt x="-3904" y="50443"/>
                  </a:lnTo>
                  <a:lnTo>
                    <a:pt x="52642" y="4102"/>
                  </a:lnTo>
                  <a:lnTo>
                    <a:pt x="55721" y="5332"/>
                  </a:lnTo>
                  <a:lnTo>
                    <a:pt x="55721" y="7090"/>
                  </a:lnTo>
                  <a:lnTo>
                    <a:pt x="95203" y="154563"/>
                  </a:lnTo>
                  <a:lnTo>
                    <a:pt x="147966" y="101800"/>
                  </a:lnTo>
                  <a:lnTo>
                    <a:pt x="151573" y="105405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213B25F8-3217-4C12-BBF8-89EC8A648166}"/>
              </a:ext>
            </a:extLst>
          </p:cNvPr>
          <p:cNvGrpSpPr/>
          <p:nvPr/>
        </p:nvGrpSpPr>
        <p:grpSpPr>
          <a:xfrm>
            <a:off x="1125912" y="1929478"/>
            <a:ext cx="1180479" cy="1089145"/>
            <a:chOff x="7274619" y="3986168"/>
            <a:chExt cx="372269" cy="343466"/>
          </a:xfrm>
          <a:gradFill flip="none" rotWithShape="1">
            <a:gsLst>
              <a:gs pos="0">
                <a:schemeClr val="accent1"/>
              </a:gs>
              <a:gs pos="100000">
                <a:srgbClr val="FF694A"/>
              </a:gs>
              <a:gs pos="75000">
                <a:srgbClr val="FFE810"/>
              </a:gs>
              <a:gs pos="50000">
                <a:schemeClr val="accent2"/>
              </a:gs>
            </a:gsLst>
            <a:lin ang="0" scaled="1"/>
            <a:tileRect/>
          </a:gradFill>
        </p:grpSpPr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39496EED-EE88-454F-8A4D-233B2E9937BD}"/>
                </a:ext>
              </a:extLst>
            </p:cNvPr>
            <p:cNvSpPr/>
            <p:nvPr/>
          </p:nvSpPr>
          <p:spPr>
            <a:xfrm>
              <a:off x="7415423" y="4041003"/>
              <a:ext cx="100808" cy="95841"/>
            </a:xfrm>
            <a:custGeom>
              <a:avLst/>
              <a:gdLst>
                <a:gd name="connsiteX0" fmla="*/ 50404 w 100808"/>
                <a:gd name="connsiteY0" fmla="*/ 0 h 95841"/>
                <a:gd name="connsiteX1" fmla="*/ 65957 w 100808"/>
                <a:gd name="connsiteY1" fmla="*/ 31594 h 95841"/>
                <a:gd name="connsiteX2" fmla="*/ 100808 w 100808"/>
                <a:gd name="connsiteY2" fmla="*/ 36643 h 95841"/>
                <a:gd name="connsiteX3" fmla="*/ 75647 w 100808"/>
                <a:gd name="connsiteY3" fmla="*/ 61234 h 95841"/>
                <a:gd name="connsiteX4" fmla="*/ 81591 w 100808"/>
                <a:gd name="connsiteY4" fmla="*/ 95841 h 95841"/>
                <a:gd name="connsiteX5" fmla="*/ 50404 w 100808"/>
                <a:gd name="connsiteY5" fmla="*/ 79474 h 95841"/>
                <a:gd name="connsiteX6" fmla="*/ 19299 w 100808"/>
                <a:gd name="connsiteY6" fmla="*/ 95841 h 95841"/>
                <a:gd name="connsiteX7" fmla="*/ 25243 w 100808"/>
                <a:gd name="connsiteY7" fmla="*/ 61234 h 95841"/>
                <a:gd name="connsiteX8" fmla="*/ 0 w 100808"/>
                <a:gd name="connsiteY8" fmla="*/ 36643 h 95841"/>
                <a:gd name="connsiteX9" fmla="*/ 34851 w 100808"/>
                <a:gd name="connsiteY9" fmla="*/ 31594 h 95841"/>
                <a:gd name="connsiteX10" fmla="*/ 50404 w 100808"/>
                <a:gd name="connsiteY10" fmla="*/ 0 h 95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0808" h="95841">
                  <a:moveTo>
                    <a:pt x="50404" y="0"/>
                  </a:moveTo>
                  <a:lnTo>
                    <a:pt x="65957" y="31594"/>
                  </a:lnTo>
                  <a:lnTo>
                    <a:pt x="100808" y="36643"/>
                  </a:lnTo>
                  <a:lnTo>
                    <a:pt x="75647" y="61234"/>
                  </a:lnTo>
                  <a:lnTo>
                    <a:pt x="81591" y="95841"/>
                  </a:lnTo>
                  <a:lnTo>
                    <a:pt x="50404" y="79474"/>
                  </a:lnTo>
                  <a:lnTo>
                    <a:pt x="19299" y="95841"/>
                  </a:lnTo>
                  <a:lnTo>
                    <a:pt x="25243" y="61234"/>
                  </a:lnTo>
                  <a:lnTo>
                    <a:pt x="0" y="36643"/>
                  </a:lnTo>
                  <a:lnTo>
                    <a:pt x="34851" y="31594"/>
                  </a:lnTo>
                  <a:lnTo>
                    <a:pt x="50404" y="0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D3F20F1C-7B6A-491E-86D2-908F72D6D980}"/>
                </a:ext>
              </a:extLst>
            </p:cNvPr>
            <p:cNvSpPr/>
            <p:nvPr/>
          </p:nvSpPr>
          <p:spPr>
            <a:xfrm>
              <a:off x="7274619" y="4160996"/>
              <a:ext cx="372269" cy="168638"/>
            </a:xfrm>
            <a:custGeom>
              <a:avLst/>
              <a:gdLst>
                <a:gd name="connsiteX0" fmla="*/ 36919 w 372269"/>
                <a:gd name="connsiteY0" fmla="*/ 139845 h 168638"/>
                <a:gd name="connsiteX1" fmla="*/ 34557 w 372269"/>
                <a:gd name="connsiteY1" fmla="*/ 142369 h 168638"/>
                <a:gd name="connsiteX2" fmla="*/ 34473 w 372269"/>
                <a:gd name="connsiteY2" fmla="*/ 142369 h 168638"/>
                <a:gd name="connsiteX3" fmla="*/ 16967 w 372269"/>
                <a:gd name="connsiteY3" fmla="*/ 142369 h 168638"/>
                <a:gd name="connsiteX4" fmla="*/ 14526 w 372269"/>
                <a:gd name="connsiteY4" fmla="*/ 139926 h 168638"/>
                <a:gd name="connsiteX5" fmla="*/ 14526 w 372269"/>
                <a:gd name="connsiteY5" fmla="*/ 139845 h 168638"/>
                <a:gd name="connsiteX6" fmla="*/ 14526 w 372269"/>
                <a:gd name="connsiteY6" fmla="*/ 26902 h 168638"/>
                <a:gd name="connsiteX7" fmla="*/ 16804 w 372269"/>
                <a:gd name="connsiteY7" fmla="*/ 24459 h 168638"/>
                <a:gd name="connsiteX8" fmla="*/ 16967 w 372269"/>
                <a:gd name="connsiteY8" fmla="*/ 24459 h 168638"/>
                <a:gd name="connsiteX9" fmla="*/ 34636 w 372269"/>
                <a:gd name="connsiteY9" fmla="*/ 24459 h 168638"/>
                <a:gd name="connsiteX10" fmla="*/ 37082 w 372269"/>
                <a:gd name="connsiteY10" fmla="*/ 26739 h 168638"/>
                <a:gd name="connsiteX11" fmla="*/ 37082 w 372269"/>
                <a:gd name="connsiteY11" fmla="*/ 26902 h 168638"/>
                <a:gd name="connsiteX12" fmla="*/ 214431 w 372269"/>
                <a:gd name="connsiteY12" fmla="*/ 153117 h 168638"/>
                <a:gd name="connsiteX13" fmla="*/ 133003 w 372269"/>
                <a:gd name="connsiteY13" fmla="*/ 153117 h 168638"/>
                <a:gd name="connsiteX14" fmla="*/ 114844 w 372269"/>
                <a:gd name="connsiteY14" fmla="*/ 149860 h 168638"/>
                <a:gd name="connsiteX15" fmla="*/ 52878 w 372269"/>
                <a:gd name="connsiteY15" fmla="*/ 126815 h 168638"/>
                <a:gd name="connsiteX16" fmla="*/ 52878 w 372269"/>
                <a:gd name="connsiteY16" fmla="*/ 46852 h 168638"/>
                <a:gd name="connsiteX17" fmla="*/ 54668 w 372269"/>
                <a:gd name="connsiteY17" fmla="*/ 46852 h 168638"/>
                <a:gd name="connsiteX18" fmla="*/ 105397 w 372269"/>
                <a:gd name="connsiteY18" fmla="*/ 60615 h 168638"/>
                <a:gd name="connsiteX19" fmla="*/ 108248 w 372269"/>
                <a:gd name="connsiteY19" fmla="*/ 62243 h 168638"/>
                <a:gd name="connsiteX20" fmla="*/ 141551 w 372269"/>
                <a:gd name="connsiteY20" fmla="*/ 75433 h 168638"/>
                <a:gd name="connsiteX21" fmla="*/ 201974 w 372269"/>
                <a:gd name="connsiteY21" fmla="*/ 82356 h 168638"/>
                <a:gd name="connsiteX22" fmla="*/ 219723 w 372269"/>
                <a:gd name="connsiteY22" fmla="*/ 100433 h 168638"/>
                <a:gd name="connsiteX23" fmla="*/ 219723 w 372269"/>
                <a:gd name="connsiteY23" fmla="*/ 101655 h 168638"/>
                <a:gd name="connsiteX24" fmla="*/ 194889 w 372269"/>
                <a:gd name="connsiteY24" fmla="*/ 101655 h 168638"/>
                <a:gd name="connsiteX25" fmla="*/ 151082 w 372269"/>
                <a:gd name="connsiteY25" fmla="*/ 99538 h 168638"/>
                <a:gd name="connsiteX26" fmla="*/ 140657 w 372269"/>
                <a:gd name="connsiteY26" fmla="*/ 97989 h 168638"/>
                <a:gd name="connsiteX27" fmla="*/ 134712 w 372269"/>
                <a:gd name="connsiteY27" fmla="*/ 99456 h 168638"/>
                <a:gd name="connsiteX28" fmla="*/ 131619 w 372269"/>
                <a:gd name="connsiteY28" fmla="*/ 104749 h 168638"/>
                <a:gd name="connsiteX29" fmla="*/ 133082 w 372269"/>
                <a:gd name="connsiteY29" fmla="*/ 110611 h 168638"/>
                <a:gd name="connsiteX30" fmla="*/ 138295 w 372269"/>
                <a:gd name="connsiteY30" fmla="*/ 113706 h 168638"/>
                <a:gd name="connsiteX31" fmla="*/ 148799 w 372269"/>
                <a:gd name="connsiteY31" fmla="*/ 115253 h 168638"/>
                <a:gd name="connsiteX32" fmla="*/ 196515 w 372269"/>
                <a:gd name="connsiteY32" fmla="*/ 117452 h 168638"/>
                <a:gd name="connsiteX33" fmla="*/ 227540 w 372269"/>
                <a:gd name="connsiteY33" fmla="*/ 117452 h 168638"/>
                <a:gd name="connsiteX34" fmla="*/ 230717 w 372269"/>
                <a:gd name="connsiteY34" fmla="*/ 116718 h 168638"/>
                <a:gd name="connsiteX35" fmla="*/ 330304 w 372269"/>
                <a:gd name="connsiteY35" fmla="*/ 72911 h 168638"/>
                <a:gd name="connsiteX36" fmla="*/ 345122 w 372269"/>
                <a:gd name="connsiteY36" fmla="*/ 75028 h 168638"/>
                <a:gd name="connsiteX37" fmla="*/ 343985 w 372269"/>
                <a:gd name="connsiteY37" fmla="*/ 87566 h 168638"/>
                <a:gd name="connsiteX38" fmla="*/ 242442 w 372269"/>
                <a:gd name="connsiteY38" fmla="*/ 144566 h 168638"/>
                <a:gd name="connsiteX39" fmla="*/ 214511 w 372269"/>
                <a:gd name="connsiteY39" fmla="*/ 152709 h 168638"/>
                <a:gd name="connsiteX40" fmla="*/ 361571 w 372269"/>
                <a:gd name="connsiteY40" fmla="*/ 63138 h 168638"/>
                <a:gd name="connsiteX41" fmla="*/ 321998 w 372269"/>
                <a:gd name="connsiteY41" fmla="*/ 54100 h 168638"/>
                <a:gd name="connsiteX42" fmla="*/ 238208 w 372269"/>
                <a:gd name="connsiteY42" fmla="*/ 90988 h 168638"/>
                <a:gd name="connsiteX43" fmla="*/ 204332 w 372269"/>
                <a:gd name="connsiteY43" fmla="*/ 61754 h 168638"/>
                <a:gd name="connsiteX44" fmla="*/ 144076 w 372269"/>
                <a:gd name="connsiteY44" fmla="*/ 54834 h 168638"/>
                <a:gd name="connsiteX45" fmla="*/ 118590 w 372269"/>
                <a:gd name="connsiteY45" fmla="*/ 44411 h 168638"/>
                <a:gd name="connsiteX46" fmla="*/ 115496 w 372269"/>
                <a:gd name="connsiteY46" fmla="*/ 42538 h 168638"/>
                <a:gd name="connsiteX47" fmla="*/ 57029 w 372269"/>
                <a:gd name="connsiteY47" fmla="*/ 26252 h 168638"/>
                <a:gd name="connsiteX48" fmla="*/ 57029 w 372269"/>
                <a:gd name="connsiteY48" fmla="*/ 26252 h 168638"/>
                <a:gd name="connsiteX49" fmla="*/ 34557 w 372269"/>
                <a:gd name="connsiteY49" fmla="*/ 3778 h 168638"/>
                <a:gd name="connsiteX50" fmla="*/ 16967 w 372269"/>
                <a:gd name="connsiteY50" fmla="*/ 3778 h 168638"/>
                <a:gd name="connsiteX51" fmla="*/ -5505 w 372269"/>
                <a:gd name="connsiteY51" fmla="*/ 26252 h 168638"/>
                <a:gd name="connsiteX52" fmla="*/ -5505 w 372269"/>
                <a:gd name="connsiteY52" fmla="*/ 139193 h 168638"/>
                <a:gd name="connsiteX53" fmla="*/ 16967 w 372269"/>
                <a:gd name="connsiteY53" fmla="*/ 161667 h 168638"/>
                <a:gd name="connsiteX54" fmla="*/ 34636 w 372269"/>
                <a:gd name="connsiteY54" fmla="*/ 161667 h 168638"/>
                <a:gd name="connsiteX55" fmla="*/ 55157 w 372269"/>
                <a:gd name="connsiteY55" fmla="*/ 148232 h 168638"/>
                <a:gd name="connsiteX56" fmla="*/ 107922 w 372269"/>
                <a:gd name="connsiteY56" fmla="*/ 167937 h 168638"/>
                <a:gd name="connsiteX57" fmla="*/ 133082 w 372269"/>
                <a:gd name="connsiteY57" fmla="*/ 172416 h 168638"/>
                <a:gd name="connsiteX58" fmla="*/ 214511 w 372269"/>
                <a:gd name="connsiteY58" fmla="*/ 172416 h 168638"/>
                <a:gd name="connsiteX59" fmla="*/ 252784 w 372269"/>
                <a:gd name="connsiteY59" fmla="*/ 161504 h 168638"/>
                <a:gd name="connsiteX60" fmla="*/ 354653 w 372269"/>
                <a:gd name="connsiteY60" fmla="*/ 104015 h 168638"/>
                <a:gd name="connsiteX61" fmla="*/ 365889 w 372269"/>
                <a:gd name="connsiteY61" fmla="*/ 87242 h 168638"/>
                <a:gd name="connsiteX62" fmla="*/ 361571 w 372269"/>
                <a:gd name="connsiteY62" fmla="*/ 63301 h 168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372269" h="168638">
                  <a:moveTo>
                    <a:pt x="36919" y="139845"/>
                  </a:moveTo>
                  <a:cubicBezTo>
                    <a:pt x="36998" y="141228"/>
                    <a:pt x="35941" y="142288"/>
                    <a:pt x="34557" y="142369"/>
                  </a:cubicBezTo>
                  <a:cubicBezTo>
                    <a:pt x="34557" y="142369"/>
                    <a:pt x="34473" y="142369"/>
                    <a:pt x="34473" y="142369"/>
                  </a:cubicBezTo>
                  <a:lnTo>
                    <a:pt x="16967" y="142369"/>
                  </a:lnTo>
                  <a:cubicBezTo>
                    <a:pt x="15583" y="142369"/>
                    <a:pt x="14526" y="141310"/>
                    <a:pt x="14526" y="139926"/>
                  </a:cubicBezTo>
                  <a:cubicBezTo>
                    <a:pt x="14526" y="139926"/>
                    <a:pt x="14526" y="139845"/>
                    <a:pt x="14526" y="139845"/>
                  </a:cubicBezTo>
                  <a:lnTo>
                    <a:pt x="14526" y="26902"/>
                  </a:lnTo>
                  <a:cubicBezTo>
                    <a:pt x="14442" y="25600"/>
                    <a:pt x="15500" y="24541"/>
                    <a:pt x="16804" y="24459"/>
                  </a:cubicBezTo>
                  <a:cubicBezTo>
                    <a:pt x="16888" y="24459"/>
                    <a:pt x="16888" y="24459"/>
                    <a:pt x="16967" y="24459"/>
                  </a:cubicBezTo>
                  <a:lnTo>
                    <a:pt x="34636" y="24459"/>
                  </a:lnTo>
                  <a:cubicBezTo>
                    <a:pt x="35941" y="24378"/>
                    <a:pt x="36998" y="25437"/>
                    <a:pt x="37082" y="26739"/>
                  </a:cubicBezTo>
                  <a:cubicBezTo>
                    <a:pt x="37082" y="26821"/>
                    <a:pt x="37082" y="26821"/>
                    <a:pt x="37082" y="26902"/>
                  </a:cubicBezTo>
                  <a:close/>
                  <a:moveTo>
                    <a:pt x="214431" y="153117"/>
                  </a:moveTo>
                  <a:lnTo>
                    <a:pt x="133003" y="153117"/>
                  </a:lnTo>
                  <a:cubicBezTo>
                    <a:pt x="126816" y="153117"/>
                    <a:pt x="120625" y="152059"/>
                    <a:pt x="114844" y="149860"/>
                  </a:cubicBezTo>
                  <a:lnTo>
                    <a:pt x="52878" y="126815"/>
                  </a:lnTo>
                  <a:lnTo>
                    <a:pt x="52878" y="46852"/>
                  </a:lnTo>
                  <a:lnTo>
                    <a:pt x="54668" y="46852"/>
                  </a:lnTo>
                  <a:cubicBezTo>
                    <a:pt x="72500" y="46852"/>
                    <a:pt x="90010" y="51575"/>
                    <a:pt x="105397" y="60615"/>
                  </a:cubicBezTo>
                  <a:lnTo>
                    <a:pt x="108248" y="62243"/>
                  </a:lnTo>
                  <a:cubicBezTo>
                    <a:pt x="118264" y="69084"/>
                    <a:pt x="129583" y="73561"/>
                    <a:pt x="141551" y="75433"/>
                  </a:cubicBezTo>
                  <a:lnTo>
                    <a:pt x="201974" y="82356"/>
                  </a:lnTo>
                  <a:cubicBezTo>
                    <a:pt x="211254" y="83739"/>
                    <a:pt x="218503" y="91069"/>
                    <a:pt x="219723" y="100433"/>
                  </a:cubicBezTo>
                  <a:lnTo>
                    <a:pt x="219723" y="101655"/>
                  </a:lnTo>
                  <a:cubicBezTo>
                    <a:pt x="209954" y="101655"/>
                    <a:pt x="201974" y="101655"/>
                    <a:pt x="194889" y="101655"/>
                  </a:cubicBezTo>
                  <a:cubicBezTo>
                    <a:pt x="180230" y="102142"/>
                    <a:pt x="165574" y="101492"/>
                    <a:pt x="151082" y="99538"/>
                  </a:cubicBezTo>
                  <a:lnTo>
                    <a:pt x="140657" y="97989"/>
                  </a:lnTo>
                  <a:cubicBezTo>
                    <a:pt x="138541" y="97663"/>
                    <a:pt x="136422" y="98234"/>
                    <a:pt x="134712" y="99456"/>
                  </a:cubicBezTo>
                  <a:cubicBezTo>
                    <a:pt x="133003" y="100759"/>
                    <a:pt x="131945" y="102631"/>
                    <a:pt x="131619" y="104749"/>
                  </a:cubicBezTo>
                  <a:cubicBezTo>
                    <a:pt x="131373" y="106784"/>
                    <a:pt x="131862" y="108901"/>
                    <a:pt x="133082" y="110611"/>
                  </a:cubicBezTo>
                  <a:cubicBezTo>
                    <a:pt x="134386" y="112239"/>
                    <a:pt x="136259" y="113380"/>
                    <a:pt x="138295" y="113706"/>
                  </a:cubicBezTo>
                  <a:lnTo>
                    <a:pt x="148799" y="115253"/>
                  </a:lnTo>
                  <a:cubicBezTo>
                    <a:pt x="164596" y="117370"/>
                    <a:pt x="180556" y="118102"/>
                    <a:pt x="196515" y="117452"/>
                  </a:cubicBezTo>
                  <a:cubicBezTo>
                    <a:pt x="204658" y="117452"/>
                    <a:pt x="215000" y="117452"/>
                    <a:pt x="227540" y="117452"/>
                  </a:cubicBezTo>
                  <a:cubicBezTo>
                    <a:pt x="228681" y="117452"/>
                    <a:pt x="229739" y="117207"/>
                    <a:pt x="230717" y="116718"/>
                  </a:cubicBezTo>
                  <a:lnTo>
                    <a:pt x="330304" y="72911"/>
                  </a:lnTo>
                  <a:cubicBezTo>
                    <a:pt x="336979" y="69734"/>
                    <a:pt x="342029" y="70467"/>
                    <a:pt x="345122" y="75028"/>
                  </a:cubicBezTo>
                  <a:cubicBezTo>
                    <a:pt x="347810" y="78936"/>
                    <a:pt x="347321" y="84228"/>
                    <a:pt x="343985" y="87566"/>
                  </a:cubicBezTo>
                  <a:lnTo>
                    <a:pt x="242442" y="144566"/>
                  </a:lnTo>
                  <a:cubicBezTo>
                    <a:pt x="234136" y="149860"/>
                    <a:pt x="224447" y="152709"/>
                    <a:pt x="214511" y="152709"/>
                  </a:cubicBezTo>
                  <a:moveTo>
                    <a:pt x="361571" y="63138"/>
                  </a:moveTo>
                  <a:cubicBezTo>
                    <a:pt x="352780" y="50192"/>
                    <a:pt x="335516" y="46283"/>
                    <a:pt x="321998" y="54100"/>
                  </a:cubicBezTo>
                  <a:lnTo>
                    <a:pt x="238208" y="90988"/>
                  </a:lnTo>
                  <a:cubicBezTo>
                    <a:pt x="233731" y="75352"/>
                    <a:pt x="220459" y="63871"/>
                    <a:pt x="204332" y="61754"/>
                  </a:cubicBezTo>
                  <a:lnTo>
                    <a:pt x="144076" y="54834"/>
                  </a:lnTo>
                  <a:cubicBezTo>
                    <a:pt x="134875" y="53285"/>
                    <a:pt x="126244" y="49703"/>
                    <a:pt x="118590" y="44411"/>
                  </a:cubicBezTo>
                  <a:lnTo>
                    <a:pt x="115496" y="42538"/>
                  </a:lnTo>
                  <a:cubicBezTo>
                    <a:pt x="97744" y="32278"/>
                    <a:pt x="77549" y="26658"/>
                    <a:pt x="57029" y="26252"/>
                  </a:cubicBezTo>
                  <a:lnTo>
                    <a:pt x="57029" y="26252"/>
                  </a:lnTo>
                  <a:cubicBezTo>
                    <a:pt x="56950" y="13875"/>
                    <a:pt x="46934" y="3859"/>
                    <a:pt x="34557" y="3778"/>
                  </a:cubicBezTo>
                  <a:lnTo>
                    <a:pt x="16967" y="3778"/>
                  </a:lnTo>
                  <a:cubicBezTo>
                    <a:pt x="4590" y="3859"/>
                    <a:pt x="-5426" y="13875"/>
                    <a:pt x="-5505" y="26252"/>
                  </a:cubicBezTo>
                  <a:lnTo>
                    <a:pt x="-5505" y="139193"/>
                  </a:lnTo>
                  <a:cubicBezTo>
                    <a:pt x="-5426" y="151570"/>
                    <a:pt x="4590" y="161585"/>
                    <a:pt x="16967" y="161667"/>
                  </a:cubicBezTo>
                  <a:lnTo>
                    <a:pt x="34636" y="161667"/>
                  </a:lnTo>
                  <a:cubicBezTo>
                    <a:pt x="43511" y="161585"/>
                    <a:pt x="51574" y="156375"/>
                    <a:pt x="55157" y="148232"/>
                  </a:cubicBezTo>
                  <a:lnTo>
                    <a:pt x="107922" y="167937"/>
                  </a:lnTo>
                  <a:cubicBezTo>
                    <a:pt x="115985" y="170869"/>
                    <a:pt x="124534" y="172416"/>
                    <a:pt x="133082" y="172416"/>
                  </a:cubicBezTo>
                  <a:lnTo>
                    <a:pt x="214511" y="172416"/>
                  </a:lnTo>
                  <a:cubicBezTo>
                    <a:pt x="228029" y="172416"/>
                    <a:pt x="241301" y="168671"/>
                    <a:pt x="252784" y="161504"/>
                  </a:cubicBezTo>
                  <a:lnTo>
                    <a:pt x="354653" y="104015"/>
                  </a:lnTo>
                  <a:cubicBezTo>
                    <a:pt x="360513" y="100188"/>
                    <a:pt x="364585" y="94162"/>
                    <a:pt x="365889" y="87242"/>
                  </a:cubicBezTo>
                  <a:cubicBezTo>
                    <a:pt x="367925" y="79018"/>
                    <a:pt x="366378" y="70304"/>
                    <a:pt x="361571" y="63301"/>
                  </a:cubicBezTo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CA552A6C-78FD-458C-9E29-87BD8199C1AC}"/>
                </a:ext>
              </a:extLst>
            </p:cNvPr>
            <p:cNvSpPr/>
            <p:nvPr/>
          </p:nvSpPr>
          <p:spPr>
            <a:xfrm>
              <a:off x="7369809" y="3986168"/>
              <a:ext cx="205280" cy="205283"/>
            </a:xfrm>
            <a:custGeom>
              <a:avLst/>
              <a:gdLst>
                <a:gd name="connsiteX0" fmla="*/ 97175 w 205280"/>
                <a:gd name="connsiteY0" fmla="*/ 209061 h 205283"/>
                <a:gd name="connsiteX1" fmla="*/ -5505 w 205280"/>
                <a:gd name="connsiteY1" fmla="*/ 106379 h 205283"/>
                <a:gd name="connsiteX2" fmla="*/ 97175 w 205280"/>
                <a:gd name="connsiteY2" fmla="*/ 3778 h 205283"/>
                <a:gd name="connsiteX3" fmla="*/ 199776 w 205280"/>
                <a:gd name="connsiteY3" fmla="*/ 106379 h 205283"/>
                <a:gd name="connsiteX4" fmla="*/ 97175 w 205280"/>
                <a:gd name="connsiteY4" fmla="*/ 209061 h 205283"/>
                <a:gd name="connsiteX5" fmla="*/ 97175 w 205280"/>
                <a:gd name="connsiteY5" fmla="*/ 23729 h 205283"/>
                <a:gd name="connsiteX6" fmla="*/ 14442 w 205280"/>
                <a:gd name="connsiteY6" fmla="*/ 106379 h 205283"/>
                <a:gd name="connsiteX7" fmla="*/ 97175 w 205280"/>
                <a:gd name="connsiteY7" fmla="*/ 189109 h 205283"/>
                <a:gd name="connsiteX8" fmla="*/ 179824 w 205280"/>
                <a:gd name="connsiteY8" fmla="*/ 106379 h 205283"/>
                <a:gd name="connsiteX9" fmla="*/ 97175 w 205280"/>
                <a:gd name="connsiteY9" fmla="*/ 23729 h 205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5280" h="205283">
                  <a:moveTo>
                    <a:pt x="97175" y="209061"/>
                  </a:moveTo>
                  <a:cubicBezTo>
                    <a:pt x="40501" y="208979"/>
                    <a:pt x="-5426" y="163053"/>
                    <a:pt x="-5505" y="106379"/>
                  </a:cubicBezTo>
                  <a:cubicBezTo>
                    <a:pt x="-5426" y="49705"/>
                    <a:pt x="40501" y="3778"/>
                    <a:pt x="97175" y="3778"/>
                  </a:cubicBezTo>
                  <a:cubicBezTo>
                    <a:pt x="153849" y="3859"/>
                    <a:pt x="199692" y="49705"/>
                    <a:pt x="199776" y="106379"/>
                  </a:cubicBezTo>
                  <a:cubicBezTo>
                    <a:pt x="199692" y="163053"/>
                    <a:pt x="153849" y="208979"/>
                    <a:pt x="97175" y="209061"/>
                  </a:cubicBezTo>
                  <a:close/>
                  <a:moveTo>
                    <a:pt x="97175" y="23729"/>
                  </a:moveTo>
                  <a:cubicBezTo>
                    <a:pt x="51574" y="23811"/>
                    <a:pt x="14526" y="60698"/>
                    <a:pt x="14442" y="106379"/>
                  </a:cubicBezTo>
                  <a:cubicBezTo>
                    <a:pt x="14526" y="152061"/>
                    <a:pt x="51495" y="189028"/>
                    <a:pt x="97175" y="189109"/>
                  </a:cubicBezTo>
                  <a:cubicBezTo>
                    <a:pt x="142855" y="189028"/>
                    <a:pt x="179745" y="151979"/>
                    <a:pt x="179824" y="106379"/>
                  </a:cubicBezTo>
                  <a:cubicBezTo>
                    <a:pt x="179745" y="60778"/>
                    <a:pt x="142776" y="23811"/>
                    <a:pt x="97175" y="23729"/>
                  </a:cubicBez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</p:grpSp>
      <p:sp>
        <p:nvSpPr>
          <p:cNvPr id="82" name="Текст 4">
            <a:extLst>
              <a:ext uri="{FF2B5EF4-FFF2-40B4-BE49-F238E27FC236}">
                <a16:creationId xmlns:a16="http://schemas.microsoft.com/office/drawing/2014/main" id="{18D66BA2-030D-4F7A-A731-353C8B5135C5}"/>
              </a:ext>
            </a:extLst>
          </p:cNvPr>
          <p:cNvSpPr txBox="1">
            <a:spLocks/>
          </p:cNvSpPr>
          <p:nvPr/>
        </p:nvSpPr>
        <p:spPr>
          <a:xfrm>
            <a:off x="279700" y="146254"/>
            <a:ext cx="10337556" cy="1114217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3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lang="ru-RU" sz="2000" dirty="0">
                <a:solidFill>
                  <a:srgbClr val="FFFFFF"/>
                </a:solidFill>
                <a:latin typeface="Kaspersky Sans Display Semibold"/>
              </a:rPr>
              <a:t>Поддержка мид-маркета с учетом современных ИБ-реалий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793852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647">
            <a:extLst>
              <a:ext uri="{FF2B5EF4-FFF2-40B4-BE49-F238E27FC236}">
                <a16:creationId xmlns:a16="http://schemas.microsoft.com/office/drawing/2014/main" id="{3842D61A-5EE4-4607-5140-67AF01A28A25}"/>
              </a:ext>
            </a:extLst>
          </p:cNvPr>
          <p:cNvSpPr/>
          <p:nvPr/>
        </p:nvSpPr>
        <p:spPr>
          <a:xfrm>
            <a:off x="887413" y="2555298"/>
            <a:ext cx="10417174" cy="2085271"/>
          </a:xfrm>
          <a:prstGeom prst="rect">
            <a:avLst/>
          </a:prstGeom>
          <a:noFill/>
          <a:ln w="3175" cap="flat">
            <a:noFill/>
            <a:miter lim="400000"/>
          </a:ln>
          <a:effectLst>
            <a:outerShdw blurRad="952500" dist="381000" dir="5400000" algn="ctr" rotWithShape="0">
              <a:schemeClr val="tx1">
                <a:alpha val="25000"/>
              </a:scheme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36000" rIns="0" bIns="54000" numCol="1" anchor="ctr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</a:lstStyle>
          <a:p>
            <a:pPr marL="0" marR="0" lvl="0" indent="0" algn="ctr" defTabSz="412750" rtl="0" eaLnBrk="1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42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Lato Light"/>
                <a:sym typeface="Lato Light"/>
              </a:rPr>
              <a:t>Знакомство с</a:t>
            </a:r>
            <a:r>
              <a:rPr kumimoji="0" lang="ru-RU" sz="7200" b="1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Lato Light"/>
                <a:sym typeface="Lato Light"/>
              </a:rPr>
              <a:t>                    </a:t>
            </a:r>
            <a:r>
              <a:rPr kumimoji="0" lang="en-US" sz="7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Lato Light"/>
                <a:sym typeface="Lato Light"/>
              </a:rPr>
              <a:t>Kaspersky Smart</a:t>
            </a:r>
          </a:p>
        </p:txBody>
      </p:sp>
    </p:spTree>
    <p:extLst>
      <p:ext uri="{BB962C8B-B14F-4D97-AF65-F5344CB8AC3E}">
        <p14:creationId xmlns:p14="http://schemas.microsoft.com/office/powerpoint/2010/main" val="3136681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5324 L 0 -1.11111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1647">
            <a:extLst>
              <a:ext uri="{FF2B5EF4-FFF2-40B4-BE49-F238E27FC236}">
                <a16:creationId xmlns:a16="http://schemas.microsoft.com/office/drawing/2014/main" id="{7EBDA69B-A5DF-4E48-8E4B-4AE43219DAC6}"/>
              </a:ext>
            </a:extLst>
          </p:cNvPr>
          <p:cNvSpPr/>
          <p:nvPr/>
        </p:nvSpPr>
        <p:spPr>
          <a:xfrm>
            <a:off x="5501360" y="1969900"/>
            <a:ext cx="6211880" cy="1752872"/>
          </a:xfrm>
          <a:prstGeom prst="rect">
            <a:avLst/>
          </a:prstGeom>
          <a:noFill/>
          <a:ln w="3175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36000" rIns="0" bIns="54000" numCol="1" anchor="t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</a:lstStyle>
          <a:p>
            <a:pPr marL="0" marR="0" lvl="0" indent="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3000"/>
              </a:spcAft>
              <a:buClrTx/>
              <a:buSzTx/>
              <a:buFontTx/>
              <a:buNone/>
              <a:tabLst/>
              <a:defRPr/>
            </a:pPr>
            <a:r>
              <a:rPr lang="ru-RU" sz="5400" kern="0" dirty="0">
                <a:gradFill>
                  <a:gsLst>
                    <a:gs pos="75000">
                      <a:srgbClr val="23D1AE"/>
                    </a:gs>
                    <a:gs pos="0">
                      <a:srgbClr val="7EFF33"/>
                    </a:gs>
                  </a:gsLst>
                  <a:lin ang="0" scaled="1"/>
                </a:gradFill>
                <a:latin typeface="+mj-lt"/>
                <a:ea typeface="+mn-ea"/>
              </a:rPr>
              <a:t>Умная защита</a:t>
            </a:r>
            <a:br>
              <a:rPr kumimoji="0" lang="ru-RU" sz="5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Lato Light"/>
                <a:sym typeface="Lato Light"/>
              </a:rPr>
            </a:br>
            <a:r>
              <a:rPr kumimoji="0" lang="ru-RU" sz="5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Lato Light"/>
                <a:sym typeface="Lato Light"/>
              </a:rPr>
              <a:t>среднего бизнеса</a:t>
            </a:r>
          </a:p>
        </p:txBody>
      </p:sp>
      <p:sp>
        <p:nvSpPr>
          <p:cNvPr id="82" name="Текст 4">
            <a:extLst>
              <a:ext uri="{FF2B5EF4-FFF2-40B4-BE49-F238E27FC236}">
                <a16:creationId xmlns:a16="http://schemas.microsoft.com/office/drawing/2014/main" id="{18D66BA2-030D-4F7A-A731-353C8B5135C5}"/>
              </a:ext>
            </a:extLst>
          </p:cNvPr>
          <p:cNvSpPr txBox="1">
            <a:spLocks/>
          </p:cNvSpPr>
          <p:nvPr/>
        </p:nvSpPr>
        <p:spPr>
          <a:xfrm>
            <a:off x="279700" y="146254"/>
            <a:ext cx="11433540" cy="1114217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3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Новая линейка для киберзащиты среднего бизнеса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: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Kaspersky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 </a:t>
            </a:r>
            <a:r>
              <a:rPr lang="en-US" sz="2000" dirty="0">
                <a:solidFill>
                  <a:srgbClr val="FFFFFF"/>
                </a:solidFill>
                <a:latin typeface="Kaspersky Sans Display Semibold"/>
              </a:rPr>
              <a:t>Smart</a:t>
            </a:r>
            <a:r>
              <a:rPr lang="ru-RU" sz="2000" dirty="0">
                <a:solidFill>
                  <a:srgbClr val="FFFFFF"/>
                </a:solidFill>
                <a:latin typeface="Kaspersky Sans Display Semibold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sp>
        <p:nvSpPr>
          <p:cNvPr id="29" name="Graphic 26">
            <a:extLst>
              <a:ext uri="{FF2B5EF4-FFF2-40B4-BE49-F238E27FC236}">
                <a16:creationId xmlns:a16="http://schemas.microsoft.com/office/drawing/2014/main" id="{95D32F8A-AEA1-4123-A8EB-536555C2A86F}"/>
              </a:ext>
            </a:extLst>
          </p:cNvPr>
          <p:cNvSpPr/>
          <p:nvPr/>
        </p:nvSpPr>
        <p:spPr>
          <a:xfrm>
            <a:off x="809442" y="1408670"/>
            <a:ext cx="3688475" cy="4780721"/>
          </a:xfrm>
          <a:custGeom>
            <a:avLst/>
            <a:gdLst>
              <a:gd name="connsiteX0" fmla="*/ 1255156 w 2519801"/>
              <a:gd name="connsiteY0" fmla="*/ 2915 h 3384948"/>
              <a:gd name="connsiteX1" fmla="*/ -5055 w 2519801"/>
              <a:gd name="connsiteY1" fmla="*/ 708940 h 3384948"/>
              <a:gd name="connsiteX2" fmla="*/ -5055 w 2519801"/>
              <a:gd name="connsiteY2" fmla="*/ 2104064 h 3384948"/>
              <a:gd name="connsiteX3" fmla="*/ 1255156 w 2519801"/>
              <a:gd name="connsiteY3" fmla="*/ 3387864 h 3384948"/>
              <a:gd name="connsiteX4" fmla="*/ 2514747 w 2519801"/>
              <a:gd name="connsiteY4" fmla="*/ 2104064 h 3384948"/>
              <a:gd name="connsiteX5" fmla="*/ 2514747 w 2519801"/>
              <a:gd name="connsiteY5" fmla="*/ 707124 h 3384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19801" h="3384948">
                <a:moveTo>
                  <a:pt x="1255156" y="2915"/>
                </a:moveTo>
                <a:lnTo>
                  <a:pt x="-5055" y="708940"/>
                </a:lnTo>
                <a:lnTo>
                  <a:pt x="-5055" y="2104064"/>
                </a:lnTo>
                <a:cubicBezTo>
                  <a:pt x="-5055" y="2972845"/>
                  <a:pt x="1255156" y="3387864"/>
                  <a:pt x="1255156" y="3387864"/>
                </a:cubicBezTo>
                <a:cubicBezTo>
                  <a:pt x="1255156" y="3387864"/>
                  <a:pt x="2514747" y="2972845"/>
                  <a:pt x="2514747" y="2104064"/>
                </a:cubicBezTo>
                <a:lnTo>
                  <a:pt x="2514747" y="707124"/>
                </a:lnTo>
                <a:close/>
              </a:path>
            </a:pathLst>
          </a:custGeom>
          <a:noFill/>
          <a:ln w="635000">
            <a:gradFill flip="none" rotWithShape="1">
              <a:gsLst>
                <a:gs pos="0">
                  <a:schemeClr val="accent3">
                    <a:alpha val="35000"/>
                  </a:schemeClr>
                </a:gs>
                <a:gs pos="100000">
                  <a:schemeClr val="accent3">
                    <a:alpha val="20000"/>
                  </a:schemeClr>
                </a:gs>
              </a:gsLst>
              <a:lin ang="54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 panose="020B0003020000020004" pitchFamily="34" charset="-52"/>
              <a:ea typeface="+mn-ea"/>
              <a:cs typeface="+mn-c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AD6F0CA-6D85-412D-B270-D6520128FAC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93" y="2376020"/>
            <a:ext cx="3813371" cy="381337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1F5BD94-54C3-4EB8-ABE7-098675AADAD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478" y="4500808"/>
            <a:ext cx="4598635" cy="117955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7744C24-6262-4E9E-AA53-01E7F775017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5036" y="4500808"/>
            <a:ext cx="4598633" cy="1179550"/>
          </a:xfrm>
          <a:prstGeom prst="rect">
            <a:avLst/>
          </a:prstGeom>
        </p:spPr>
      </p:pic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EEA1CA58-5CF6-4AD7-9258-166ECB202B4D}"/>
              </a:ext>
            </a:extLst>
          </p:cNvPr>
          <p:cNvSpPr/>
          <p:nvPr/>
        </p:nvSpPr>
        <p:spPr>
          <a:xfrm rot="10800000" flipH="1">
            <a:off x="8455810" y="4832528"/>
            <a:ext cx="302981" cy="516109"/>
          </a:xfrm>
          <a:custGeom>
            <a:avLst/>
            <a:gdLst>
              <a:gd name="connsiteX0" fmla="*/ 539429 w 1022418"/>
              <a:gd name="connsiteY0" fmla="*/ 1741630 h 1741630"/>
              <a:gd name="connsiteX1" fmla="*/ 0 w 1022418"/>
              <a:gd name="connsiteY1" fmla="*/ 1741630 h 1741630"/>
              <a:gd name="connsiteX2" fmla="*/ 482989 w 1022418"/>
              <a:gd name="connsiteY2" fmla="*/ 870815 h 1741630"/>
              <a:gd name="connsiteX3" fmla="*/ 0 w 1022418"/>
              <a:gd name="connsiteY3" fmla="*/ 0 h 1741630"/>
              <a:gd name="connsiteX4" fmla="*/ 539429 w 1022418"/>
              <a:gd name="connsiteY4" fmla="*/ 0 h 1741630"/>
              <a:gd name="connsiteX5" fmla="*/ 1022418 w 1022418"/>
              <a:gd name="connsiteY5" fmla="*/ 870815 h 1741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2418" h="1741630">
                <a:moveTo>
                  <a:pt x="539429" y="1741630"/>
                </a:moveTo>
                <a:lnTo>
                  <a:pt x="0" y="1741630"/>
                </a:lnTo>
                <a:lnTo>
                  <a:pt x="482989" y="870815"/>
                </a:lnTo>
                <a:lnTo>
                  <a:pt x="0" y="0"/>
                </a:lnTo>
                <a:lnTo>
                  <a:pt x="539429" y="0"/>
                </a:lnTo>
                <a:lnTo>
                  <a:pt x="1022418" y="870815"/>
                </a:lnTo>
                <a:close/>
              </a:path>
            </a:pathLst>
          </a:custGeom>
          <a:gradFill flip="none" rotWithShape="1">
            <a:gsLst>
              <a:gs pos="75000">
                <a:schemeClr val="accent1"/>
              </a:gs>
              <a:gs pos="0">
                <a:schemeClr val="accent2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8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7DD620D-0A0F-48EA-B62C-9A52ECDBF68A}"/>
              </a:ext>
            </a:extLst>
          </p:cNvPr>
          <p:cNvSpPr/>
          <p:nvPr/>
        </p:nvSpPr>
        <p:spPr>
          <a:xfrm>
            <a:off x="5643624" y="5866225"/>
            <a:ext cx="59273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kern="0" dirty="0">
                <a:gradFill>
                  <a:gsLst>
                    <a:gs pos="75000">
                      <a:srgbClr val="23D1AE"/>
                    </a:gs>
                    <a:gs pos="0">
                      <a:srgbClr val="7EFF33"/>
                    </a:gs>
                  </a:gsLst>
                  <a:lin ang="0" scaled="1"/>
                </a:gradFill>
                <a:latin typeface="Kaspersky Sans Display Semibold"/>
              </a:rPr>
              <a:t>Поддержка инфраструктур от 250 до 1000 корпоративных рабочих мест и серверов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38227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50667" decel="4933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0486 L 0 -0.0078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4">
            <a:extLst>
              <a:ext uri="{FF2B5EF4-FFF2-40B4-BE49-F238E27FC236}">
                <a16:creationId xmlns:a16="http://schemas.microsoft.com/office/drawing/2014/main" id="{EC4D13A1-2254-F339-EFC5-CB9DE12B8C6A}"/>
              </a:ext>
            </a:extLst>
          </p:cNvPr>
          <p:cNvSpPr txBox="1">
            <a:spLocks/>
          </p:cNvSpPr>
          <p:nvPr/>
        </p:nvSpPr>
        <p:spPr>
          <a:xfrm>
            <a:off x="279700" y="146254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3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Состав линейки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Kaspersky Smart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sp>
        <p:nvSpPr>
          <p:cNvPr id="7" name="Rectangle: Rounded Corners 33">
            <a:extLst>
              <a:ext uri="{FF2B5EF4-FFF2-40B4-BE49-F238E27FC236}">
                <a16:creationId xmlns:a16="http://schemas.microsoft.com/office/drawing/2014/main" id="{28967787-5237-47FD-9A5E-E572FDA69248}"/>
              </a:ext>
            </a:extLst>
          </p:cNvPr>
          <p:cNvSpPr/>
          <p:nvPr/>
        </p:nvSpPr>
        <p:spPr>
          <a:xfrm>
            <a:off x="790331" y="1300129"/>
            <a:ext cx="5106643" cy="4505448"/>
          </a:xfrm>
          <a:prstGeom prst="roundRect">
            <a:avLst>
              <a:gd name="adj" fmla="val 9013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 dirty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6C7ED2-5156-4269-84DA-7A18EDFA78E4}"/>
              </a:ext>
            </a:extLst>
          </p:cNvPr>
          <p:cNvSpPr txBox="1"/>
          <p:nvPr/>
        </p:nvSpPr>
        <p:spPr>
          <a:xfrm>
            <a:off x="985476" y="1447743"/>
            <a:ext cx="4911498" cy="1445096"/>
          </a:xfrm>
          <a:prstGeom prst="rect">
            <a:avLst/>
          </a:prstGeom>
          <a:noFill/>
        </p:spPr>
        <p:txBody>
          <a:bodyPr wrap="square" lIns="0" tIns="36000" rIns="0" bIns="54000" rtlCol="0" anchor="ctr" anchorCtr="0">
            <a:spAutoFit/>
          </a:bodyPr>
          <a:lstStyle/>
          <a:p>
            <a:pPr marL="0" marR="0" lvl="0" indent="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Включена </a:t>
            </a:r>
            <a:r>
              <a:rPr lang="ru-RU" sz="3600" kern="0" dirty="0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latin typeface="Kaspersky Sans Display"/>
                <a:sym typeface="Lato Light"/>
              </a:rPr>
              <a:t>одна (</a:t>
            </a:r>
            <a:r>
              <a:rPr lang="en-US" sz="3600" kern="0" dirty="0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latin typeface="Kaspersky Sans Display"/>
                <a:sym typeface="Lato Light"/>
              </a:rPr>
              <a:t>I</a:t>
            </a:r>
            <a:r>
              <a:rPr lang="ru-RU" sz="3600" kern="0" dirty="0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latin typeface="Kaspersky Sans Display"/>
                <a:sym typeface="Lato Light"/>
              </a:rPr>
              <a:t>)  передовая </a:t>
            </a: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технология 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для противодействия сложным угрозам 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Kaspersky Sans Display"/>
              <a:ea typeface="+mn-ea"/>
              <a:cs typeface="+mn-cs"/>
              <a:sym typeface="Lato Light"/>
            </a:endParaRPr>
          </a:p>
        </p:txBody>
      </p:sp>
      <p:sp>
        <p:nvSpPr>
          <p:cNvPr id="10" name="Rectangle: Rounded Corners 7">
            <a:extLst>
              <a:ext uri="{FF2B5EF4-FFF2-40B4-BE49-F238E27FC236}">
                <a16:creationId xmlns:a16="http://schemas.microsoft.com/office/drawing/2014/main" id="{DF01B5FA-DA69-4170-844F-D434A7DEF65D}"/>
              </a:ext>
            </a:extLst>
          </p:cNvPr>
          <p:cNvSpPr/>
          <p:nvPr/>
        </p:nvSpPr>
        <p:spPr>
          <a:xfrm>
            <a:off x="6099881" y="1300129"/>
            <a:ext cx="5106643" cy="4505448"/>
          </a:xfrm>
          <a:prstGeom prst="roundRect">
            <a:avLst>
              <a:gd name="adj" fmla="val 8691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 dirty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DF22C45-EA05-45E7-A14E-BFAE5056D15B}"/>
              </a:ext>
            </a:extLst>
          </p:cNvPr>
          <p:cNvSpPr txBox="1"/>
          <p:nvPr/>
        </p:nvSpPr>
        <p:spPr>
          <a:xfrm>
            <a:off x="6353865" y="1447742"/>
            <a:ext cx="4956286" cy="1445096"/>
          </a:xfrm>
          <a:prstGeom prst="rect">
            <a:avLst/>
          </a:prstGeom>
          <a:noFill/>
        </p:spPr>
        <p:txBody>
          <a:bodyPr wrap="square" lIns="0" tIns="36000" rIns="0" bIns="54000" rtlCol="0" anchor="ctr" anchorCtr="0">
            <a:spAutoFit/>
          </a:bodyPr>
          <a:lstStyle/>
          <a:p>
            <a:pPr lvl="0" defTabSz="412750" hangingPunct="0">
              <a:spcAft>
                <a:spcPts val="1200"/>
              </a:spcAft>
              <a:defRPr/>
            </a:pP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Включены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 </a:t>
            </a: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две 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(II)</a:t>
            </a: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 передовые </a:t>
            </a:r>
            <a:r>
              <a:rPr lang="ru-RU" sz="3600" kern="0" dirty="0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sym typeface="Lato Light"/>
              </a:rPr>
              <a:t>технологии </a:t>
            </a:r>
            <a:r>
              <a:rPr lang="ru-RU" sz="1600" kern="0" dirty="0">
                <a:solidFill>
                  <a:schemeClr val="bg1"/>
                </a:solidFill>
                <a:latin typeface="Kaspersky Sans Display"/>
                <a:sym typeface="Lato Light"/>
              </a:rPr>
              <a:t>для противодействия сложным угрозам   </a:t>
            </a:r>
            <a:r>
              <a:rPr lang="en-US" sz="1600" kern="0" dirty="0">
                <a:solidFill>
                  <a:schemeClr val="bg1"/>
                </a:solidFill>
                <a:latin typeface="Kaspersky Sans Display"/>
                <a:sym typeface="Lato Light"/>
              </a:rPr>
              <a:t> </a:t>
            </a:r>
            <a:endParaRPr lang="ru-RU" sz="1600" kern="0" dirty="0">
              <a:solidFill>
                <a:schemeClr val="bg1"/>
              </a:solidFill>
              <a:latin typeface="Kaspersky Sans Display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D966E19-F19B-49F4-989B-A631060C06E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399"/>
          <a:stretch/>
        </p:blipFill>
        <p:spPr>
          <a:xfrm>
            <a:off x="1247222" y="3481196"/>
            <a:ext cx="4038872" cy="16288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5E7B9CC-2CE5-438C-B7B6-457F7283659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288"/>
          <a:stretch/>
        </p:blipFill>
        <p:spPr>
          <a:xfrm>
            <a:off x="6639252" y="3481196"/>
            <a:ext cx="4109396" cy="1628859"/>
          </a:xfrm>
          <a:prstGeom prst="rect">
            <a:avLst/>
          </a:prstGeom>
        </p:spPr>
      </p:pic>
      <p:sp>
        <p:nvSpPr>
          <p:cNvPr id="12" name="Oval 97">
            <a:extLst>
              <a:ext uri="{FF2B5EF4-FFF2-40B4-BE49-F238E27FC236}">
                <a16:creationId xmlns:a16="http://schemas.microsoft.com/office/drawing/2014/main" id="{CDCAD5C2-56C7-4ACC-B7EC-AF4CA5F75401}"/>
              </a:ext>
            </a:extLst>
          </p:cNvPr>
          <p:cNvSpPr/>
          <p:nvPr/>
        </p:nvSpPr>
        <p:spPr>
          <a:xfrm>
            <a:off x="3059958" y="4929170"/>
            <a:ext cx="1067329" cy="28804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75000">
                <a:schemeClr val="accent1"/>
              </a:gs>
            </a:gsLst>
            <a:lin ang="0" scaled="1"/>
          </a:gradFill>
          <a:ln w="15648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50" b="1" dirty="0">
                <a:solidFill>
                  <a:srgbClr val="000000"/>
                </a:solidFill>
                <a:latin typeface="Kaspersky Sans Display"/>
                <a:sym typeface="Lato Light"/>
              </a:rPr>
              <a:t>SIEM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Kaspersky Sans Display"/>
              <a:ea typeface="+mn-ea"/>
              <a:cs typeface="+mn-cs"/>
              <a:sym typeface="Lato Light"/>
            </a:endParaRPr>
          </a:p>
        </p:txBody>
      </p:sp>
      <p:sp>
        <p:nvSpPr>
          <p:cNvPr id="13" name="Oval 97">
            <a:extLst>
              <a:ext uri="{FF2B5EF4-FFF2-40B4-BE49-F238E27FC236}">
                <a16:creationId xmlns:a16="http://schemas.microsoft.com/office/drawing/2014/main" id="{EC01E33C-08F6-4D39-9300-522099E7B743}"/>
              </a:ext>
            </a:extLst>
          </p:cNvPr>
          <p:cNvSpPr/>
          <p:nvPr/>
        </p:nvSpPr>
        <p:spPr>
          <a:xfrm>
            <a:off x="8441498" y="4907068"/>
            <a:ext cx="1067329" cy="28804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75000">
                <a:schemeClr val="accent1"/>
              </a:gs>
            </a:gsLst>
            <a:lin ang="0" scaled="1"/>
          </a:gradFill>
          <a:ln w="15648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50" b="1" dirty="0">
                <a:solidFill>
                  <a:srgbClr val="000000"/>
                </a:solidFill>
                <a:latin typeface="Kaspersky Sans Display"/>
                <a:sym typeface="Lato Light"/>
              </a:rPr>
              <a:t>SIEM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Kaspersky Sans Display"/>
              <a:ea typeface="+mn-ea"/>
              <a:cs typeface="+mn-cs"/>
              <a:sym typeface="Lato Light"/>
            </a:endParaRPr>
          </a:p>
        </p:txBody>
      </p:sp>
      <p:sp>
        <p:nvSpPr>
          <p:cNvPr id="14" name="Oval 97">
            <a:extLst>
              <a:ext uri="{FF2B5EF4-FFF2-40B4-BE49-F238E27FC236}">
                <a16:creationId xmlns:a16="http://schemas.microsoft.com/office/drawing/2014/main" id="{74C78F30-D3E9-4BBA-8F12-32210BCBA64F}"/>
              </a:ext>
            </a:extLst>
          </p:cNvPr>
          <p:cNvSpPr/>
          <p:nvPr/>
        </p:nvSpPr>
        <p:spPr>
          <a:xfrm>
            <a:off x="9681319" y="4904277"/>
            <a:ext cx="1067329" cy="28804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75000">
                <a:schemeClr val="accent1"/>
              </a:gs>
            </a:gsLst>
            <a:lin ang="0" scaled="1"/>
          </a:gradFill>
          <a:ln w="15648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50" b="1" dirty="0">
                <a:solidFill>
                  <a:srgbClr val="000000"/>
                </a:solidFill>
                <a:latin typeface="Kaspersky Sans Display"/>
                <a:sym typeface="Lato Light"/>
              </a:rPr>
              <a:t>EDR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Kaspersky Sans Display"/>
              <a:ea typeface="+mn-ea"/>
              <a:cs typeface="+mn-cs"/>
              <a:sym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655872397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4">
            <a:extLst>
              <a:ext uri="{FF2B5EF4-FFF2-40B4-BE49-F238E27FC236}">
                <a16:creationId xmlns:a16="http://schemas.microsoft.com/office/drawing/2014/main" id="{67BAC59F-DD87-44FB-90F2-EEAFD3B577AB}"/>
              </a:ext>
            </a:extLst>
          </p:cNvPr>
          <p:cNvSpPr txBox="1">
            <a:spLocks/>
          </p:cNvSpPr>
          <p:nvPr/>
        </p:nvSpPr>
        <p:spPr>
          <a:xfrm>
            <a:off x="279700" y="146254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3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Ключевая функциональность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SIEM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в </a:t>
            </a:r>
            <a:r>
              <a:rPr lang="en-US" sz="2000" dirty="0">
                <a:solidFill>
                  <a:srgbClr val="FFFFFF"/>
                </a:solidFill>
                <a:latin typeface="Kaspersky Sans Display Semibold"/>
              </a:rPr>
              <a:t>Kaspersky Smart I </a:t>
            </a:r>
            <a:r>
              <a:rPr lang="ru-RU" sz="2000" dirty="0">
                <a:solidFill>
                  <a:srgbClr val="FFFFFF"/>
                </a:solidFill>
                <a:latin typeface="Kaspersky Sans Display Semibold"/>
              </a:rPr>
              <a:t>и </a:t>
            </a:r>
            <a:r>
              <a:rPr lang="en-US" sz="2000" dirty="0">
                <a:solidFill>
                  <a:srgbClr val="FFFFFF"/>
                </a:solidFill>
                <a:latin typeface="Kaspersky Sans Display Semibold"/>
              </a:rPr>
              <a:t>Kaspersky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Smart II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837D06A3-C143-4C60-9C11-6AB7E98F8475}"/>
              </a:ext>
            </a:extLst>
          </p:cNvPr>
          <p:cNvCxnSpPr>
            <a:cxnSpLocks/>
          </p:cNvCxnSpPr>
          <p:nvPr/>
        </p:nvCxnSpPr>
        <p:spPr>
          <a:xfrm flipH="1">
            <a:off x="5426736" y="997636"/>
            <a:ext cx="3981017" cy="0"/>
          </a:xfrm>
          <a:prstGeom prst="line">
            <a:avLst/>
          </a:prstGeom>
          <a:noFill/>
          <a:ln w="12700" cap="flat" cmpd="sng" algn="ctr">
            <a:solidFill>
              <a:schemeClr val="accent3"/>
            </a:solidFill>
            <a:prstDash val="dash"/>
          </a:ln>
          <a:effectLst/>
        </p:spPr>
      </p:cxnSp>
      <p:sp>
        <p:nvSpPr>
          <p:cNvPr id="36" name="Freeform: Shape 34">
            <a:extLst>
              <a:ext uri="{FF2B5EF4-FFF2-40B4-BE49-F238E27FC236}">
                <a16:creationId xmlns:a16="http://schemas.microsoft.com/office/drawing/2014/main" id="{35D0A66B-D35D-40D9-988D-FDB00D3B950E}"/>
              </a:ext>
            </a:extLst>
          </p:cNvPr>
          <p:cNvSpPr/>
          <p:nvPr/>
        </p:nvSpPr>
        <p:spPr>
          <a:xfrm>
            <a:off x="5045411" y="1332635"/>
            <a:ext cx="1813645" cy="2397673"/>
          </a:xfrm>
          <a:custGeom>
            <a:avLst/>
            <a:gdLst>
              <a:gd name="connsiteX0" fmla="*/ 187406 w 384835"/>
              <a:gd name="connsiteY0" fmla="*/ 511675 h 508760"/>
              <a:gd name="connsiteX1" fmla="*/ 182096 w 384835"/>
              <a:gd name="connsiteY1" fmla="*/ 509988 h 508760"/>
              <a:gd name="connsiteX2" fmla="*/ -5055 w 384835"/>
              <a:gd name="connsiteY2" fmla="*/ 315084 h 508760"/>
              <a:gd name="connsiteX3" fmla="*/ -5055 w 384835"/>
              <a:gd name="connsiteY3" fmla="*/ 110568 h 508760"/>
              <a:gd name="connsiteX4" fmla="*/ 187406 w 384835"/>
              <a:gd name="connsiteY4" fmla="*/ 2915 h 508760"/>
              <a:gd name="connsiteX5" fmla="*/ 379780 w 384835"/>
              <a:gd name="connsiteY5" fmla="*/ 110737 h 508760"/>
              <a:gd name="connsiteX6" fmla="*/ 379780 w 384835"/>
              <a:gd name="connsiteY6" fmla="*/ 314831 h 508760"/>
              <a:gd name="connsiteX7" fmla="*/ 192634 w 384835"/>
              <a:gd name="connsiteY7" fmla="*/ 509737 h 508760"/>
              <a:gd name="connsiteX8" fmla="*/ 28665 w 384835"/>
              <a:gd name="connsiteY8" fmla="*/ 130380 h 508760"/>
              <a:gd name="connsiteX9" fmla="*/ 28665 w 384835"/>
              <a:gd name="connsiteY9" fmla="*/ 314831 h 508760"/>
              <a:gd name="connsiteX10" fmla="*/ 187406 w 384835"/>
              <a:gd name="connsiteY10" fmla="*/ 475763 h 508760"/>
              <a:gd name="connsiteX11" fmla="*/ 346060 w 384835"/>
              <a:gd name="connsiteY11" fmla="*/ 314831 h 508760"/>
              <a:gd name="connsiteX12" fmla="*/ 346060 w 384835"/>
              <a:gd name="connsiteY12" fmla="*/ 130127 h 508760"/>
              <a:gd name="connsiteX13" fmla="*/ 187406 w 384835"/>
              <a:gd name="connsiteY13" fmla="*/ 41441 h 508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84835" h="508760">
                <a:moveTo>
                  <a:pt x="187406" y="511675"/>
                </a:moveTo>
                <a:lnTo>
                  <a:pt x="182096" y="509988"/>
                </a:lnTo>
                <a:cubicBezTo>
                  <a:pt x="174510" y="507460"/>
                  <a:pt x="-5055" y="446846"/>
                  <a:pt x="-5055" y="315084"/>
                </a:cubicBezTo>
                <a:lnTo>
                  <a:pt x="-5055" y="110568"/>
                </a:lnTo>
                <a:lnTo>
                  <a:pt x="187406" y="2915"/>
                </a:lnTo>
                <a:lnTo>
                  <a:pt x="379780" y="110737"/>
                </a:lnTo>
                <a:lnTo>
                  <a:pt x="379780" y="314831"/>
                </a:lnTo>
                <a:cubicBezTo>
                  <a:pt x="379780" y="446593"/>
                  <a:pt x="200302" y="507207"/>
                  <a:pt x="192634" y="509737"/>
                </a:cubicBezTo>
                <a:close/>
                <a:moveTo>
                  <a:pt x="28665" y="130380"/>
                </a:moveTo>
                <a:lnTo>
                  <a:pt x="28665" y="314831"/>
                </a:lnTo>
                <a:cubicBezTo>
                  <a:pt x="28665" y="411102"/>
                  <a:pt x="159250" y="465225"/>
                  <a:pt x="187406" y="475763"/>
                </a:cubicBezTo>
                <a:cubicBezTo>
                  <a:pt x="215479" y="465225"/>
                  <a:pt x="346060" y="411102"/>
                  <a:pt x="346060" y="314831"/>
                </a:cubicBezTo>
                <a:lnTo>
                  <a:pt x="346060" y="130127"/>
                </a:lnTo>
                <a:lnTo>
                  <a:pt x="187406" y="41441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75000">
                <a:schemeClr val="accent1"/>
              </a:gs>
            </a:gsLst>
            <a:lin ang="0" scaled="1"/>
          </a:gradFill>
          <a:ln w="15648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gradFill>
                <a:gsLst>
                  <a:gs pos="0">
                    <a:srgbClr val="7EFF33"/>
                  </a:gs>
                  <a:gs pos="75000">
                    <a:srgbClr val="23D1AE"/>
                  </a:gs>
                </a:gsLst>
                <a:lin ang="0" scaled="1"/>
              </a:gra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39" name="Freeform: Shape 35">
            <a:extLst>
              <a:ext uri="{FF2B5EF4-FFF2-40B4-BE49-F238E27FC236}">
                <a16:creationId xmlns:a16="http://schemas.microsoft.com/office/drawing/2014/main" id="{199E0ECA-8134-4B04-85F7-8976F806DDF8}"/>
              </a:ext>
            </a:extLst>
          </p:cNvPr>
          <p:cNvSpPr/>
          <p:nvPr/>
        </p:nvSpPr>
        <p:spPr>
          <a:xfrm>
            <a:off x="5434763" y="2090671"/>
            <a:ext cx="1086599" cy="909005"/>
          </a:xfrm>
          <a:custGeom>
            <a:avLst/>
            <a:gdLst>
              <a:gd name="connsiteX0" fmla="*/ 78991 w 230564"/>
              <a:gd name="connsiteY0" fmla="*/ 192882 h 192881"/>
              <a:gd name="connsiteX1" fmla="*/ 0 w 230564"/>
              <a:gd name="connsiteY1" fmla="*/ 110688 h 192881"/>
              <a:gd name="connsiteX2" fmla="*/ 33552 w 230564"/>
              <a:gd name="connsiteY2" fmla="*/ 75703 h 192881"/>
              <a:gd name="connsiteX3" fmla="*/ 78991 w 230564"/>
              <a:gd name="connsiteY3" fmla="*/ 123080 h 192881"/>
              <a:gd name="connsiteX4" fmla="*/ 197097 w 230564"/>
              <a:gd name="connsiteY4" fmla="*/ 0 h 192881"/>
              <a:gd name="connsiteX5" fmla="*/ 230565 w 230564"/>
              <a:gd name="connsiteY5" fmla="*/ 34901 h 192881"/>
              <a:gd name="connsiteX6" fmla="*/ 78991 w 230564"/>
              <a:gd name="connsiteY6" fmla="*/ 192882 h 192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0564" h="192881">
                <a:moveTo>
                  <a:pt x="78991" y="192882"/>
                </a:moveTo>
                <a:lnTo>
                  <a:pt x="0" y="110688"/>
                </a:lnTo>
                <a:lnTo>
                  <a:pt x="33552" y="75703"/>
                </a:lnTo>
                <a:lnTo>
                  <a:pt x="78991" y="123080"/>
                </a:lnTo>
                <a:lnTo>
                  <a:pt x="197097" y="0"/>
                </a:lnTo>
                <a:lnTo>
                  <a:pt x="230565" y="34901"/>
                </a:lnTo>
                <a:lnTo>
                  <a:pt x="78991" y="192882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75000">
                <a:schemeClr val="accent1"/>
              </a:gs>
            </a:gsLst>
            <a:lin ang="0" scaled="1"/>
          </a:gradFill>
          <a:ln w="15648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7EFF33"/>
                  </a:gs>
                  <a:gs pos="75000">
                    <a:srgbClr val="23D1AE"/>
                  </a:gs>
                </a:gsLst>
                <a:lin ang="0" scaled="1"/>
              </a:gra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B758056-1A88-4F97-9060-03F59B41D73F}"/>
              </a:ext>
            </a:extLst>
          </p:cNvPr>
          <p:cNvSpPr/>
          <p:nvPr/>
        </p:nvSpPr>
        <p:spPr>
          <a:xfrm>
            <a:off x="448153" y="1760343"/>
            <a:ext cx="3897815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75000">
                      <a:srgbClr val="23D1AE"/>
                    </a:gs>
                    <a:gs pos="0">
                      <a:srgbClr val="7EFF33"/>
                    </a:gs>
                  </a:gsLst>
                  <a:lin ang="0" scaled="0"/>
                </a:gra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Мониторинг событий ИБ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gradFill>
                <a:gsLst>
                  <a:gs pos="75000">
                    <a:srgbClr val="23D1AE"/>
                  </a:gs>
                  <a:gs pos="0">
                    <a:srgbClr val="7EFF33"/>
                  </a:gs>
                </a:gsLst>
                <a:lin ang="0" scaled="0"/>
              </a:gra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  <a:p>
            <a:pPr lvl="0"/>
            <a:r>
              <a:rPr lang="ru-RU" sz="1400" dirty="0">
                <a:solidFill>
                  <a:srgbClr val="FFFFFF"/>
                </a:solidFill>
              </a:rPr>
              <a:t>Решение осуществляет централизованный сбор и анализ журналов регистрации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A349FEB-6808-4CB8-B158-36A3E92994CB}"/>
              </a:ext>
            </a:extLst>
          </p:cNvPr>
          <p:cNvSpPr/>
          <p:nvPr/>
        </p:nvSpPr>
        <p:spPr>
          <a:xfrm>
            <a:off x="2493366" y="4253134"/>
            <a:ext cx="786695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gradFill>
                  <a:gsLst>
                    <a:gs pos="75000">
                      <a:srgbClr val="23D1AE"/>
                    </a:gs>
                    <a:gs pos="0">
                      <a:srgbClr val="7EFF33"/>
                    </a:gs>
                  </a:gsLst>
                  <a:lin ang="0" scaled="0"/>
                </a:gradFill>
              </a:rPr>
              <a:t>Автоматический сбор информации </a:t>
            </a:r>
          </a:p>
          <a:p>
            <a:pPr lvl="0"/>
            <a:r>
              <a:rPr lang="ru-RU" sz="2400" dirty="0">
                <a:gradFill>
                  <a:gsLst>
                    <a:gs pos="75000">
                      <a:srgbClr val="23D1AE"/>
                    </a:gs>
                    <a:gs pos="0">
                      <a:srgbClr val="7EFF33"/>
                    </a:gs>
                  </a:gsLst>
                  <a:lin ang="0" scaled="0"/>
                </a:gradFill>
              </a:rPr>
              <a:t>о конечных точках и реагирование</a:t>
            </a:r>
          </a:p>
          <a:p>
            <a:pPr lvl="0"/>
            <a:endParaRPr lang="ru-RU" sz="2400" dirty="0">
              <a:gradFill>
                <a:gsLst>
                  <a:gs pos="75000">
                    <a:srgbClr val="23D1AE"/>
                  </a:gs>
                  <a:gs pos="0">
                    <a:srgbClr val="7EFF33"/>
                  </a:gs>
                </a:gsLst>
                <a:lin ang="0" scaled="0"/>
              </a:gradFill>
            </a:endParaRPr>
          </a:p>
          <a:p>
            <a:pPr lvl="0"/>
            <a:r>
              <a:rPr lang="ru-RU" sz="1400" dirty="0">
                <a:solidFill>
                  <a:srgbClr val="FFFFFF"/>
                </a:solidFill>
              </a:rPr>
              <a:t>Автоматический сбор инвентаризационной информации (установленное ПО, уязвимости, оборудование, владелец актива и т. д.) может использоваться для корреляции событий ИБ с учетом контекста, а также при расследовании инцидентов и помогает в процессе реагирования на выявленные инциденты (при уставленных </a:t>
            </a:r>
            <a:r>
              <a:rPr lang="en-US" sz="1400" dirty="0">
                <a:solidFill>
                  <a:srgbClr val="FFFFFF"/>
                </a:solidFill>
              </a:rPr>
              <a:t>KES</a:t>
            </a:r>
            <a:r>
              <a:rPr lang="ru-RU" sz="1400" dirty="0">
                <a:solidFill>
                  <a:srgbClr val="FFFFFF"/>
                </a:solidFill>
              </a:rPr>
              <a:t>).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AA3AA8-80A9-4702-B1E2-B70E972B845B}"/>
              </a:ext>
            </a:extLst>
          </p:cNvPr>
          <p:cNvSpPr/>
          <p:nvPr/>
        </p:nvSpPr>
        <p:spPr>
          <a:xfrm>
            <a:off x="7762830" y="1760343"/>
            <a:ext cx="398101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gradFill>
                  <a:gsLst>
                    <a:gs pos="75000">
                      <a:srgbClr val="23D1AE"/>
                    </a:gs>
                    <a:gs pos="0">
                      <a:srgbClr val="7EFF33"/>
                    </a:gs>
                  </a:gsLst>
                  <a:lin ang="0" scaled="0"/>
                </a:gradFill>
              </a:rPr>
              <a:t>Потоковая корреляция в реальном времени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  <a:p>
            <a:pPr lvl="0"/>
            <a:r>
              <a:rPr lang="ru-RU" sz="1400" dirty="0">
                <a:solidFill>
                  <a:srgbClr val="FFFFFF"/>
                </a:solidFill>
              </a:rPr>
              <a:t>Корреляция событий и своевременное оповещение об инцидентах (поставляется с готовым набором правил корреляции)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6615357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4">
            <a:extLst>
              <a:ext uri="{FF2B5EF4-FFF2-40B4-BE49-F238E27FC236}">
                <a16:creationId xmlns:a16="http://schemas.microsoft.com/office/drawing/2014/main" id="{67BAC59F-DD87-44FB-90F2-EEAFD3B577AB}"/>
              </a:ext>
            </a:extLst>
          </p:cNvPr>
          <p:cNvSpPr txBox="1">
            <a:spLocks/>
          </p:cNvSpPr>
          <p:nvPr/>
        </p:nvSpPr>
        <p:spPr>
          <a:xfrm>
            <a:off x="279700" y="146254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3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lang="ru-RU" sz="2000" dirty="0">
                <a:solidFill>
                  <a:srgbClr val="FFFFFF"/>
                </a:solidFill>
                <a:latin typeface="Kaspersky Sans Display Semibold"/>
              </a:rPr>
              <a:t>Ключевая функциональность </a:t>
            </a:r>
            <a:r>
              <a:rPr lang="en-US" sz="2000" dirty="0">
                <a:solidFill>
                  <a:srgbClr val="FFFFFF"/>
                </a:solidFill>
                <a:latin typeface="Kaspersky Sans Display Semibold"/>
              </a:rPr>
              <a:t>EDR </a:t>
            </a:r>
            <a:r>
              <a:rPr lang="ru-RU" sz="2000" dirty="0">
                <a:solidFill>
                  <a:srgbClr val="FFFFFF"/>
                </a:solidFill>
                <a:latin typeface="Kaspersky Sans Display Semibold"/>
              </a:rPr>
              <a:t>в </a:t>
            </a:r>
            <a:r>
              <a:rPr lang="en-US" sz="2000" dirty="0">
                <a:solidFill>
                  <a:srgbClr val="FFFFFF"/>
                </a:solidFill>
                <a:latin typeface="Kaspersky Sans Display Semibold"/>
              </a:rPr>
              <a:t>Kaspersky Smart II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sp>
        <p:nvSpPr>
          <p:cNvPr id="36" name="Freeform: Shape 34">
            <a:extLst>
              <a:ext uri="{FF2B5EF4-FFF2-40B4-BE49-F238E27FC236}">
                <a16:creationId xmlns:a16="http://schemas.microsoft.com/office/drawing/2014/main" id="{35D0A66B-D35D-40D9-988D-FDB00D3B950E}"/>
              </a:ext>
            </a:extLst>
          </p:cNvPr>
          <p:cNvSpPr/>
          <p:nvPr/>
        </p:nvSpPr>
        <p:spPr>
          <a:xfrm>
            <a:off x="5045411" y="1332635"/>
            <a:ext cx="1813645" cy="2397673"/>
          </a:xfrm>
          <a:custGeom>
            <a:avLst/>
            <a:gdLst>
              <a:gd name="connsiteX0" fmla="*/ 187406 w 384835"/>
              <a:gd name="connsiteY0" fmla="*/ 511675 h 508760"/>
              <a:gd name="connsiteX1" fmla="*/ 182096 w 384835"/>
              <a:gd name="connsiteY1" fmla="*/ 509988 h 508760"/>
              <a:gd name="connsiteX2" fmla="*/ -5055 w 384835"/>
              <a:gd name="connsiteY2" fmla="*/ 315084 h 508760"/>
              <a:gd name="connsiteX3" fmla="*/ -5055 w 384835"/>
              <a:gd name="connsiteY3" fmla="*/ 110568 h 508760"/>
              <a:gd name="connsiteX4" fmla="*/ 187406 w 384835"/>
              <a:gd name="connsiteY4" fmla="*/ 2915 h 508760"/>
              <a:gd name="connsiteX5" fmla="*/ 379780 w 384835"/>
              <a:gd name="connsiteY5" fmla="*/ 110737 h 508760"/>
              <a:gd name="connsiteX6" fmla="*/ 379780 w 384835"/>
              <a:gd name="connsiteY6" fmla="*/ 314831 h 508760"/>
              <a:gd name="connsiteX7" fmla="*/ 192634 w 384835"/>
              <a:gd name="connsiteY7" fmla="*/ 509737 h 508760"/>
              <a:gd name="connsiteX8" fmla="*/ 28665 w 384835"/>
              <a:gd name="connsiteY8" fmla="*/ 130380 h 508760"/>
              <a:gd name="connsiteX9" fmla="*/ 28665 w 384835"/>
              <a:gd name="connsiteY9" fmla="*/ 314831 h 508760"/>
              <a:gd name="connsiteX10" fmla="*/ 187406 w 384835"/>
              <a:gd name="connsiteY10" fmla="*/ 475763 h 508760"/>
              <a:gd name="connsiteX11" fmla="*/ 346060 w 384835"/>
              <a:gd name="connsiteY11" fmla="*/ 314831 h 508760"/>
              <a:gd name="connsiteX12" fmla="*/ 346060 w 384835"/>
              <a:gd name="connsiteY12" fmla="*/ 130127 h 508760"/>
              <a:gd name="connsiteX13" fmla="*/ 187406 w 384835"/>
              <a:gd name="connsiteY13" fmla="*/ 41441 h 508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84835" h="508760">
                <a:moveTo>
                  <a:pt x="187406" y="511675"/>
                </a:moveTo>
                <a:lnTo>
                  <a:pt x="182096" y="509988"/>
                </a:lnTo>
                <a:cubicBezTo>
                  <a:pt x="174510" y="507460"/>
                  <a:pt x="-5055" y="446846"/>
                  <a:pt x="-5055" y="315084"/>
                </a:cubicBezTo>
                <a:lnTo>
                  <a:pt x="-5055" y="110568"/>
                </a:lnTo>
                <a:lnTo>
                  <a:pt x="187406" y="2915"/>
                </a:lnTo>
                <a:lnTo>
                  <a:pt x="379780" y="110737"/>
                </a:lnTo>
                <a:lnTo>
                  <a:pt x="379780" y="314831"/>
                </a:lnTo>
                <a:cubicBezTo>
                  <a:pt x="379780" y="446593"/>
                  <a:pt x="200302" y="507207"/>
                  <a:pt x="192634" y="509737"/>
                </a:cubicBezTo>
                <a:close/>
                <a:moveTo>
                  <a:pt x="28665" y="130380"/>
                </a:moveTo>
                <a:lnTo>
                  <a:pt x="28665" y="314831"/>
                </a:lnTo>
                <a:cubicBezTo>
                  <a:pt x="28665" y="411102"/>
                  <a:pt x="159250" y="465225"/>
                  <a:pt x="187406" y="475763"/>
                </a:cubicBezTo>
                <a:cubicBezTo>
                  <a:pt x="215479" y="465225"/>
                  <a:pt x="346060" y="411102"/>
                  <a:pt x="346060" y="314831"/>
                </a:cubicBezTo>
                <a:lnTo>
                  <a:pt x="346060" y="130127"/>
                </a:lnTo>
                <a:lnTo>
                  <a:pt x="187406" y="41441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75000">
                <a:schemeClr val="accent1"/>
              </a:gs>
            </a:gsLst>
            <a:lin ang="0" scaled="1"/>
          </a:gradFill>
          <a:ln w="15648" cap="flat">
            <a:noFill/>
            <a:prstDash val="solid"/>
            <a:miter/>
          </a:ln>
        </p:spPr>
        <p:txBody>
          <a:bodyPr rtlCol="0" anchor="ctr"/>
          <a:lstStyle/>
          <a:p>
            <a:pPr defTabSz="914377"/>
            <a:endParaRPr lang="ru-RU">
              <a:gradFill>
                <a:gsLst>
                  <a:gs pos="0">
                    <a:schemeClr val="accent2"/>
                  </a:gs>
                  <a:gs pos="75000">
                    <a:schemeClr val="accent1"/>
                  </a:gs>
                </a:gsLst>
                <a:lin ang="0" scaled="1"/>
              </a:gradFill>
              <a:latin typeface="Kaspersky Sans Display"/>
            </a:endParaRPr>
          </a:p>
        </p:txBody>
      </p:sp>
      <p:sp>
        <p:nvSpPr>
          <p:cNvPr id="39" name="Freeform: Shape 35">
            <a:extLst>
              <a:ext uri="{FF2B5EF4-FFF2-40B4-BE49-F238E27FC236}">
                <a16:creationId xmlns:a16="http://schemas.microsoft.com/office/drawing/2014/main" id="{199E0ECA-8134-4B04-85F7-8976F806DDF8}"/>
              </a:ext>
            </a:extLst>
          </p:cNvPr>
          <p:cNvSpPr/>
          <p:nvPr/>
        </p:nvSpPr>
        <p:spPr>
          <a:xfrm>
            <a:off x="5434763" y="2090671"/>
            <a:ext cx="1086599" cy="909005"/>
          </a:xfrm>
          <a:custGeom>
            <a:avLst/>
            <a:gdLst>
              <a:gd name="connsiteX0" fmla="*/ 78991 w 230564"/>
              <a:gd name="connsiteY0" fmla="*/ 192882 h 192881"/>
              <a:gd name="connsiteX1" fmla="*/ 0 w 230564"/>
              <a:gd name="connsiteY1" fmla="*/ 110688 h 192881"/>
              <a:gd name="connsiteX2" fmla="*/ 33552 w 230564"/>
              <a:gd name="connsiteY2" fmla="*/ 75703 h 192881"/>
              <a:gd name="connsiteX3" fmla="*/ 78991 w 230564"/>
              <a:gd name="connsiteY3" fmla="*/ 123080 h 192881"/>
              <a:gd name="connsiteX4" fmla="*/ 197097 w 230564"/>
              <a:gd name="connsiteY4" fmla="*/ 0 h 192881"/>
              <a:gd name="connsiteX5" fmla="*/ 230565 w 230564"/>
              <a:gd name="connsiteY5" fmla="*/ 34901 h 192881"/>
              <a:gd name="connsiteX6" fmla="*/ 78991 w 230564"/>
              <a:gd name="connsiteY6" fmla="*/ 192882 h 192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0564" h="192881">
                <a:moveTo>
                  <a:pt x="78991" y="192882"/>
                </a:moveTo>
                <a:lnTo>
                  <a:pt x="0" y="110688"/>
                </a:lnTo>
                <a:lnTo>
                  <a:pt x="33552" y="75703"/>
                </a:lnTo>
                <a:lnTo>
                  <a:pt x="78991" y="123080"/>
                </a:lnTo>
                <a:lnTo>
                  <a:pt x="197097" y="0"/>
                </a:lnTo>
                <a:lnTo>
                  <a:pt x="230565" y="34901"/>
                </a:lnTo>
                <a:lnTo>
                  <a:pt x="78991" y="192882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75000">
                <a:schemeClr val="accent1"/>
              </a:gs>
            </a:gsLst>
            <a:lin ang="0" scaled="1"/>
          </a:gradFill>
          <a:ln w="15648" cap="flat">
            <a:noFill/>
            <a:prstDash val="solid"/>
            <a:miter/>
          </a:ln>
        </p:spPr>
        <p:txBody>
          <a:bodyPr rtlCol="0" anchor="ctr"/>
          <a:lstStyle/>
          <a:p>
            <a:pPr defTabSz="914377"/>
            <a:endParaRPr lang="ru-RU" dirty="0">
              <a:gradFill>
                <a:gsLst>
                  <a:gs pos="0">
                    <a:schemeClr val="accent2"/>
                  </a:gs>
                  <a:gs pos="75000">
                    <a:schemeClr val="accent1"/>
                  </a:gs>
                </a:gsLst>
                <a:lin ang="0" scaled="1"/>
              </a:gradFill>
              <a:latin typeface="Kaspersky Sans Display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B758056-1A88-4F97-9060-03F59B41D73F}"/>
              </a:ext>
            </a:extLst>
          </p:cNvPr>
          <p:cNvSpPr/>
          <p:nvPr/>
        </p:nvSpPr>
        <p:spPr>
          <a:xfrm>
            <a:off x="437878" y="1476182"/>
            <a:ext cx="379982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gradFill>
                  <a:gsLst>
                    <a:gs pos="75000">
                      <a:schemeClr val="accent1"/>
                    </a:gs>
                    <a:gs pos="0">
                      <a:schemeClr val="accent2"/>
                    </a:gs>
                  </a:gsLst>
                  <a:lin ang="0" scaled="0"/>
                </a:gradFill>
                <a:latin typeface="Kaspersky Sans Display"/>
              </a:rPr>
              <a:t>Автоматическое обнаружение сложных угроз</a:t>
            </a:r>
          </a:p>
          <a:p>
            <a:endParaRPr lang="ru-RU" sz="2400" dirty="0">
              <a:gradFill>
                <a:gsLst>
                  <a:gs pos="75000">
                    <a:schemeClr val="accent1"/>
                  </a:gs>
                  <a:gs pos="0">
                    <a:schemeClr val="accent2"/>
                  </a:gs>
                </a:gsLst>
                <a:lin ang="0" scaled="0"/>
              </a:gradFill>
              <a:latin typeface="Kaspersky Sans Display"/>
            </a:endParaRPr>
          </a:p>
          <a:p>
            <a:r>
              <a:rPr lang="ru-RU" sz="1400" dirty="0">
                <a:solidFill>
                  <a:schemeClr val="bg1"/>
                </a:solidFill>
              </a:rPr>
              <a:t>• Сбор данных и их хранение </a:t>
            </a:r>
          </a:p>
          <a:p>
            <a:r>
              <a:rPr lang="ru-RU" sz="1400" dirty="0">
                <a:solidFill>
                  <a:schemeClr val="bg1"/>
                </a:solidFill>
              </a:rPr>
              <a:t>• Передовые механизмы обнаружения по </a:t>
            </a:r>
            <a:r>
              <a:rPr lang="ru-RU" sz="1400" dirty="0" err="1">
                <a:solidFill>
                  <a:schemeClr val="bg1"/>
                </a:solidFill>
              </a:rPr>
              <a:t>IoA</a:t>
            </a:r>
            <a:r>
              <a:rPr lang="ru-RU" sz="1400" dirty="0">
                <a:solidFill>
                  <a:schemeClr val="bg1"/>
                </a:solidFill>
              </a:rPr>
              <a:t>-правилам </a:t>
            </a:r>
          </a:p>
          <a:p>
            <a:r>
              <a:rPr lang="ru-RU" sz="1400" dirty="0">
                <a:solidFill>
                  <a:schemeClr val="bg1"/>
                </a:solidFill>
              </a:rPr>
              <a:t>• Автоматический доступ к TI (KSN) </a:t>
            </a:r>
          </a:p>
          <a:p>
            <a:r>
              <a:rPr lang="ru-RU" sz="1400" dirty="0">
                <a:solidFill>
                  <a:schemeClr val="bg1"/>
                </a:solidFill>
              </a:rPr>
              <a:t>• Ретроспективный анализ </a:t>
            </a:r>
          </a:p>
          <a:p>
            <a:r>
              <a:rPr lang="ru-RU" sz="1400" dirty="0">
                <a:solidFill>
                  <a:schemeClr val="bg1"/>
                </a:solidFill>
              </a:rPr>
              <a:t>• Корреляция событий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A349FEB-6808-4CB8-B158-36A3E92994CB}"/>
              </a:ext>
            </a:extLst>
          </p:cNvPr>
          <p:cNvSpPr/>
          <p:nvPr/>
        </p:nvSpPr>
        <p:spPr>
          <a:xfrm>
            <a:off x="3823085" y="3964658"/>
            <a:ext cx="4545829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gradFill>
                  <a:gsLst>
                    <a:gs pos="75000">
                      <a:schemeClr val="accent1"/>
                    </a:gs>
                    <a:gs pos="0">
                      <a:schemeClr val="accent2"/>
                    </a:gs>
                  </a:gsLst>
                  <a:lin ang="0" scaled="0"/>
                </a:gradFill>
                <a:latin typeface="Kaspersky Sans Display"/>
              </a:rPr>
              <a:t>Полуавтоматическое и ручное обнаружение сложных угроз</a:t>
            </a:r>
          </a:p>
          <a:p>
            <a:endParaRPr lang="ru-RU" sz="2400" dirty="0">
              <a:gradFill>
                <a:gsLst>
                  <a:gs pos="75000">
                    <a:schemeClr val="accent1"/>
                  </a:gs>
                  <a:gs pos="0">
                    <a:schemeClr val="accent2"/>
                  </a:gs>
                </a:gsLst>
                <a:lin ang="0" scaled="0"/>
              </a:gradFill>
              <a:latin typeface="Kaspersky Sans Display"/>
            </a:endParaRPr>
          </a:p>
          <a:p>
            <a:r>
              <a:rPr lang="ru-RU" sz="1400" dirty="0">
                <a:solidFill>
                  <a:schemeClr val="bg1"/>
                </a:solidFill>
              </a:rPr>
              <a:t>• </a:t>
            </a:r>
            <a:r>
              <a:rPr lang="ru-RU" sz="1400" dirty="0" err="1">
                <a:solidFill>
                  <a:schemeClr val="bg1"/>
                </a:solidFill>
              </a:rPr>
              <a:t>IoC</a:t>
            </a:r>
            <a:r>
              <a:rPr lang="ru-RU" sz="1400" dirty="0">
                <a:solidFill>
                  <a:schemeClr val="bg1"/>
                </a:solidFill>
              </a:rPr>
              <a:t>-сканирование </a:t>
            </a:r>
          </a:p>
          <a:p>
            <a:r>
              <a:rPr lang="ru-RU" sz="1400" dirty="0">
                <a:solidFill>
                  <a:schemeClr val="bg1"/>
                </a:solidFill>
              </a:rPr>
              <a:t>• Применение </a:t>
            </a:r>
            <a:r>
              <a:rPr lang="ru-RU" sz="1400" dirty="0" err="1">
                <a:solidFill>
                  <a:schemeClr val="bg1"/>
                </a:solidFill>
              </a:rPr>
              <a:t>Yara</a:t>
            </a:r>
            <a:r>
              <a:rPr lang="ru-RU" sz="1400" dirty="0">
                <a:solidFill>
                  <a:schemeClr val="bg1"/>
                </a:solidFill>
              </a:rPr>
              <a:t>-правил </a:t>
            </a:r>
          </a:p>
          <a:p>
            <a:r>
              <a:rPr lang="ru-RU" sz="1400" dirty="0">
                <a:solidFill>
                  <a:schemeClr val="bg1"/>
                </a:solidFill>
              </a:rPr>
              <a:t>• Гибкий конструктор поисковых запросов</a:t>
            </a:r>
          </a:p>
          <a:p>
            <a:r>
              <a:rPr lang="ru-RU" sz="1400" dirty="0">
                <a:solidFill>
                  <a:schemeClr val="bg1"/>
                </a:solidFill>
              </a:rPr>
              <a:t>• Полная видимость и анализ первопричин</a:t>
            </a:r>
          </a:p>
          <a:p>
            <a:r>
              <a:rPr lang="ru-RU" sz="1400" dirty="0">
                <a:solidFill>
                  <a:schemeClr val="bg1"/>
                </a:solidFill>
              </a:rPr>
              <a:t>• Приоритизация инцидентов </a:t>
            </a:r>
          </a:p>
          <a:p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AA3AA8-80A9-4702-B1E2-B70E972B845B}"/>
              </a:ext>
            </a:extLst>
          </p:cNvPr>
          <p:cNvSpPr/>
          <p:nvPr/>
        </p:nvSpPr>
        <p:spPr>
          <a:xfrm>
            <a:off x="8554399" y="1600444"/>
            <a:ext cx="343145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gradFill>
                  <a:gsLst>
                    <a:gs pos="75000">
                      <a:schemeClr val="accent1"/>
                    </a:gs>
                    <a:gs pos="0">
                      <a:schemeClr val="accent2"/>
                    </a:gs>
                  </a:gsLst>
                  <a:lin ang="0" scaled="0"/>
                </a:gradFill>
                <a:latin typeface="Kaspersky Sans Display"/>
              </a:rPr>
              <a:t>Реагирование</a:t>
            </a:r>
            <a:r>
              <a:rPr lang="ru-RU" dirty="0"/>
              <a:t> </a:t>
            </a:r>
          </a:p>
          <a:p>
            <a:endParaRPr lang="ru-RU" dirty="0"/>
          </a:p>
          <a:p>
            <a:r>
              <a:rPr lang="ru-RU" sz="1600" dirty="0">
                <a:solidFill>
                  <a:schemeClr val="bg1"/>
                </a:solidFill>
              </a:rPr>
              <a:t>• </a:t>
            </a:r>
            <a:r>
              <a:rPr lang="ru-RU" sz="1400" dirty="0">
                <a:solidFill>
                  <a:schemeClr val="bg1"/>
                </a:solidFill>
              </a:rPr>
              <a:t>Инструмент принятия решений по реагированию на инциденты </a:t>
            </a:r>
          </a:p>
          <a:p>
            <a:r>
              <a:rPr lang="ru-RU" sz="1400" dirty="0">
                <a:solidFill>
                  <a:schemeClr val="bg1"/>
                </a:solidFill>
              </a:rPr>
              <a:t>• Постановка задач по автоматическому реагированию </a:t>
            </a:r>
          </a:p>
          <a:p>
            <a:r>
              <a:rPr lang="ru-RU" sz="1400" dirty="0">
                <a:solidFill>
                  <a:schemeClr val="bg1"/>
                </a:solidFill>
              </a:rPr>
              <a:t>• Рекомендации по реагированию </a:t>
            </a:r>
          </a:p>
          <a:p>
            <a:r>
              <a:rPr lang="ru-RU" sz="1400" dirty="0">
                <a:solidFill>
                  <a:schemeClr val="bg1"/>
                </a:solidFill>
              </a:rPr>
              <a:t>• Сдерживание угрозы </a:t>
            </a:r>
          </a:p>
        </p:txBody>
      </p:sp>
    </p:spTree>
    <p:extLst>
      <p:ext uri="{BB962C8B-B14F-4D97-AF65-F5344CB8AC3E}">
        <p14:creationId xmlns:p14="http://schemas.microsoft.com/office/powerpoint/2010/main" val="146999007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2" name="Текст 4"/>
          <p:cNvSpPr txBox="1"/>
          <p:nvPr/>
        </p:nvSpPr>
        <p:spPr bwMode="auto">
          <a:xfrm>
            <a:off x="279700" y="146254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>
              <a:spcBef>
                <a:spcPts val="0"/>
              </a:spcBef>
              <a:buFontTx/>
              <a:buChar char="*"/>
              <a:defRPr sz="1500">
                <a:solidFill>
                  <a:schemeClr val="bg1"/>
                </a:solidFill>
                <a:latin typeface="Kaspersky Sans"/>
                <a:ea typeface="+mn-ea"/>
                <a:cs typeface="+mn-cs"/>
              </a:defRPr>
            </a:lvl1pPr>
            <a:lvl2pPr marL="0" indent="0" algn="l" defTabSz="914400">
              <a:spcBef>
                <a:spcPts val="0"/>
              </a:spcBef>
              <a:buFont typeface="Arial"/>
              <a:buNone/>
              <a:defRPr sz="15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>
              <a:spcBef>
                <a:spcPts val="0"/>
              </a:spcBef>
              <a:buFont typeface="Arial"/>
              <a:buNone/>
              <a:defRPr sz="15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>
              <a:spcBef>
                <a:spcPts val="0"/>
              </a:spcBef>
              <a:buFont typeface="Arial"/>
              <a:buNone/>
              <a:defRPr sz="15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>
              <a:spcBef>
                <a:spcPts val="0"/>
              </a:spcBef>
              <a:buFont typeface="Arial"/>
              <a:buNone/>
              <a:defRPr sz="15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Функциональное сравнение уровней Kaspersky 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mart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720788"/>
              </p:ext>
            </p:extLst>
          </p:nvPr>
        </p:nvGraphicFramePr>
        <p:xfrm>
          <a:off x="644009" y="1319330"/>
          <a:ext cx="10604836" cy="4665943"/>
        </p:xfrm>
        <a:graphic>
          <a:graphicData uri="http://schemas.openxmlformats.org/drawingml/2006/table">
            <a:tbl>
              <a:tblPr firstRow="1" bandRow="1"/>
              <a:tblGrid>
                <a:gridCol w="6303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49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651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2611">
                <a:tc>
                  <a:txBody>
                    <a:bodyPr/>
                    <a:lstStyle/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en-US" sz="2000" b="0" dirty="0">
                          <a:solidFill>
                            <a:schemeClr val="bg1"/>
                          </a:solidFill>
                          <a:latin typeface="Kaspersky Sans Display Semibold"/>
                          <a:ea typeface="Arial"/>
                          <a:cs typeface="Arial"/>
                        </a:rPr>
                        <a:t>Kaspersky</a:t>
                      </a:r>
                      <a:r>
                        <a:rPr lang="ru-RU" sz="2000" b="0" dirty="0">
                          <a:solidFill>
                            <a:schemeClr val="bg1"/>
                          </a:solidFill>
                          <a:latin typeface="Kaspersky Sans Display Semibold"/>
                          <a:ea typeface="Arial"/>
                          <a:cs typeface="Arial"/>
                        </a:rPr>
                        <a:t> </a:t>
                      </a:r>
                      <a:r>
                        <a:rPr lang="en-US" sz="2000" b="0" dirty="0">
                          <a:solidFill>
                            <a:schemeClr val="bg1"/>
                          </a:solidFill>
                          <a:latin typeface="Kaspersky Sans Display Semibold"/>
                          <a:ea typeface="Arial"/>
                          <a:cs typeface="Arial"/>
                        </a:rPr>
                        <a:t>Smart</a:t>
                      </a:r>
                    </a:p>
                  </a:txBody>
                  <a:tcPr marL="0" marR="180000" marT="0" marB="180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noFill/>
                    </a:lnT>
                    <a:lnB w="12700" algn="ctr">
                      <a:solidFill>
                        <a:schemeClr val="accent3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en-US" sz="2000" b="0" dirty="0">
                          <a:gradFill>
                            <a:gsLst>
                              <a:gs pos="75000">
                                <a:schemeClr val="accent1"/>
                              </a:gs>
                              <a:gs pos="0">
                                <a:schemeClr val="accent2"/>
                              </a:gs>
                            </a:gsLst>
                            <a:lin ang="0" scaled="0"/>
                          </a:gradFill>
                          <a:latin typeface="Kaspersky Sans Display Semibold"/>
                          <a:ea typeface="Arial"/>
                          <a:cs typeface="Arial"/>
                        </a:rPr>
                        <a:t>Smart I</a:t>
                      </a:r>
                      <a:endParaRPr dirty="0">
                        <a:gradFill>
                          <a:gsLst>
                            <a:gs pos="75000">
                              <a:schemeClr val="accent1"/>
                            </a:gs>
                            <a:gs pos="0">
                              <a:schemeClr val="accent2"/>
                            </a:gs>
                          </a:gsLst>
                          <a:lin ang="0" scaled="0"/>
                        </a:gradFill>
                      </a:endParaRPr>
                    </a:p>
                  </a:txBody>
                  <a:tcPr marL="0" marR="180000" marT="0" marB="180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noFill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en-US" sz="2000" b="1" dirty="0">
                          <a:gradFill>
                            <a:gsLst>
                              <a:gs pos="75000">
                                <a:schemeClr val="accent1"/>
                              </a:gs>
                              <a:gs pos="0">
                                <a:schemeClr val="accent2"/>
                              </a:gs>
                            </a:gsLst>
                            <a:lin ang="0" scaled="0"/>
                          </a:gradFill>
                          <a:latin typeface="Kaspersky Sans Display"/>
                          <a:ea typeface="Arial"/>
                          <a:cs typeface="Arial"/>
                        </a:rPr>
                        <a:t>Smart II</a:t>
                      </a:r>
                      <a:endParaRPr lang="en-US" sz="2000" b="1" dirty="0">
                        <a:gradFill>
                          <a:gsLst>
                            <a:gs pos="75000">
                              <a:schemeClr val="accent1"/>
                            </a:gs>
                            <a:gs pos="0">
                              <a:schemeClr val="accent2"/>
                            </a:gs>
                          </a:gsLst>
                          <a:lin ang="0" scaled="0"/>
                        </a:gradFill>
                        <a:latin typeface="Kaspersky Sans Display Semibold"/>
                        <a:ea typeface="Arial"/>
                        <a:cs typeface="Arial"/>
                      </a:endParaRPr>
                    </a:p>
                  </a:txBody>
                  <a:tcPr marL="0" marR="180000" marT="0" marB="180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noFill/>
                    </a:lnT>
                    <a:lnB w="12700" algn="ctr">
                      <a:solidFill>
                        <a:schemeClr val="accent3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0946">
                <a:tc>
                  <a:txBody>
                    <a:bodyPr/>
                    <a:lstStyle/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12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ea typeface="Arial"/>
                          <a:cs typeface="Times New Roman"/>
                        </a:rPr>
                        <a:t>Технологии</a:t>
                      </a:r>
                      <a:endParaRPr sz="1200" dirty="0">
                        <a:latin typeface="+mn-lt"/>
                      </a:endParaRP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algn="ctr">
                      <a:solidFill>
                        <a:schemeClr val="accent3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en-US" sz="14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ea typeface="Arial"/>
                          <a:cs typeface="Times New Roman"/>
                        </a:rPr>
                        <a:t>SIEM </a:t>
                      </a:r>
                      <a:endParaRPr sz="1400" dirty="0">
                        <a:latin typeface="+mn-lt"/>
                      </a:endParaRP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en-US" sz="14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ea typeface="Arial"/>
                          <a:cs typeface="Times New Roman"/>
                        </a:rPr>
                        <a:t>SIEM </a:t>
                      </a:r>
                      <a:r>
                        <a:rPr lang="ru-RU" sz="14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ea typeface="Arial"/>
                          <a:cs typeface="Times New Roman"/>
                        </a:rPr>
                        <a:t>+ </a:t>
                      </a:r>
                      <a:r>
                        <a:rPr lang="en-US" sz="14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ea typeface="Arial"/>
                          <a:cs typeface="Times New Roman"/>
                        </a:rPr>
                        <a:t>EDR</a:t>
                      </a: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12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ea typeface="Arial"/>
                          <a:cs typeface="Times New Roman"/>
                        </a:rPr>
                        <a:t>Комплексный мониторинг и корреляция событий ИБ в рамках всей инфраструктуры</a:t>
                      </a:r>
                      <a:br>
                        <a:rPr lang="ru-RU" sz="12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ea typeface="Arial"/>
                          <a:cs typeface="Times New Roman"/>
                        </a:rPr>
                      </a:br>
                      <a:endParaRPr lang="ru-RU" sz="1200" b="0" i="0" u="none" strike="noStrike" cap="none" spc="0" dirty="0">
                        <a:ln>
                          <a:noFill/>
                        </a:ln>
                        <a:solidFill>
                          <a:srgbClr val="FFFFFF"/>
                        </a:solidFill>
                        <a:latin typeface="+mn-lt"/>
                        <a:ea typeface="Arial"/>
                        <a:cs typeface="Times New Roman"/>
                      </a:endParaRP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algn="ctr">
                      <a:solidFill>
                        <a:schemeClr val="accent3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gradFill flip="none" rotWithShape="1">
                            <a:gsLst>
                              <a:gs pos="0">
                                <a:srgbClr val="7EFF33"/>
                              </a:gs>
                              <a:gs pos="75000">
                                <a:srgbClr val="23D1AE"/>
                              </a:gs>
                            </a:gsLst>
                            <a:lin ang="0" scaled="1"/>
                            <a:tileRect/>
                          </a:gra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⚫</a:t>
                      </a:r>
                    </a:p>
                  </a:txBody>
                  <a:tcPr marL="0" marR="180000" marT="72000" marB="72000" anchor="ctr">
                    <a:lnL w="9525" algn="ctr">
                      <a:noFill/>
                    </a:lnL>
                    <a:lnR w="12700" algn="ctr">
                      <a:noFill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gradFill flip="none" rotWithShape="1">
                            <a:gsLst>
                              <a:gs pos="0">
                                <a:srgbClr val="7EFF33"/>
                              </a:gs>
                              <a:gs pos="75000">
                                <a:srgbClr val="23D1AE"/>
                              </a:gs>
                            </a:gsLst>
                            <a:lin ang="0" scaled="1"/>
                            <a:tileRect/>
                          </a:gra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⚫</a:t>
                      </a:r>
                    </a:p>
                  </a:txBody>
                  <a:tcPr marL="0" marR="180000" marT="72000" marB="72000" anchor="ctr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algn="ctr">
                      <a:solidFill>
                        <a:schemeClr val="accent3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3088">
                <a:tc>
                  <a:txBody>
                    <a:bodyPr/>
                    <a:lstStyle/>
                    <a:p>
                      <a:r>
                        <a:rPr lang="ru-RU" sz="1200" b="0" i="0" u="none" strike="noStrike" kern="1200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cs typeface="Times New Roman"/>
                        </a:rPr>
                        <a:t>Базовые действия по реагированию (при установленном у заказчика </a:t>
                      </a:r>
                      <a:r>
                        <a:rPr lang="en-US" sz="1200" b="0" i="0" u="none" strike="noStrike" kern="1200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cs typeface="Times New Roman"/>
                        </a:rPr>
                        <a:t>KES, KWTS, KSMG</a:t>
                      </a:r>
                      <a:r>
                        <a:rPr lang="ru-RU" sz="1200" b="0" i="0" u="none" strike="noStrike" kern="1200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cs typeface="Times New Roman"/>
                        </a:rPr>
                        <a:t>)</a:t>
                      </a: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gradFill flip="none" rotWithShape="1">
                            <a:gsLst>
                              <a:gs pos="0">
                                <a:srgbClr val="7EFF33"/>
                              </a:gs>
                              <a:gs pos="75000">
                                <a:srgbClr val="23D1AE"/>
                              </a:gs>
                            </a:gsLst>
                            <a:lin ang="0" scaled="1"/>
                            <a:tileRect/>
                          </a:gra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⚫</a:t>
                      </a:r>
                    </a:p>
                  </a:txBody>
                  <a:tcPr marL="0" marR="180000" marT="72000" marB="72000" anchor="ctr">
                    <a:lnL w="9525" algn="ctr">
                      <a:noFill/>
                    </a:lnL>
                    <a:lnR w="12700" algn="ctr">
                      <a:noFill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gradFill flip="none" rotWithShape="1">
                            <a:gsLst>
                              <a:gs pos="0">
                                <a:srgbClr val="7EFF33"/>
                              </a:gs>
                              <a:gs pos="75000">
                                <a:srgbClr val="23D1AE"/>
                              </a:gs>
                            </a:gsLst>
                            <a:lin ang="0" scaled="1"/>
                            <a:tileRect/>
                          </a:gra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⚫</a:t>
                      </a:r>
                    </a:p>
                  </a:txBody>
                  <a:tcPr marL="0" marR="180000" marT="72000" marB="72000" anchor="ctr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ea typeface="Arial"/>
                          <a:cs typeface="Times New Roman"/>
                        </a:rPr>
                        <a:t>Готовая интеграция с самыми распространёнными</a:t>
                      </a:r>
                      <a:r>
                        <a:rPr lang="en-US" sz="1200" b="0" i="0" u="none" strike="noStrike" kern="1200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ea typeface="Arial"/>
                          <a:cs typeface="Times New Roman"/>
                        </a:rPr>
                        <a:t> </a:t>
                      </a:r>
                      <a:r>
                        <a:rPr lang="ru-RU" sz="1200" b="0" i="0" u="none" strike="noStrike" kern="1200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ea typeface="Arial"/>
                          <a:cs typeface="Times New Roman"/>
                        </a:rPr>
                        <a:t>источниками данных, ИТ- и ИБ-системами</a:t>
                      </a:r>
                      <a:endParaRPr lang="ru-RU" sz="1200" b="0" i="0" u="none" strike="noStrike" kern="1200" cap="none" spc="0" dirty="0">
                        <a:ln>
                          <a:noFill/>
                        </a:ln>
                        <a:solidFill>
                          <a:srgbClr val="FFFFFF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gradFill flip="none" rotWithShape="1">
                          <a:gsLst>
                            <a:gs pos="0">
                              <a:srgbClr val="7EFF33"/>
                            </a:gs>
                            <a:gs pos="75000">
                              <a:srgbClr val="23D1AE"/>
                            </a:gs>
                          </a:gsLst>
                          <a:lin ang="0" scaled="1"/>
                          <a:tileRect/>
                        </a:gradFill>
                        <a:effectLst/>
                        <a:uLnTx/>
                        <a:uFillTx/>
                        <a:latin typeface="+mn-lt"/>
                        <a:ea typeface="+mn-ea"/>
                        <a:cs typeface="Arial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gradFill flip="none" rotWithShape="1">
                            <a:gsLst>
                              <a:gs pos="0">
                                <a:srgbClr val="7EFF33"/>
                              </a:gs>
                              <a:gs pos="75000">
                                <a:srgbClr val="23D1AE"/>
                              </a:gs>
                            </a:gsLst>
                            <a:lin ang="0" scaled="1"/>
                            <a:tileRect/>
                          </a:gra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⚫</a:t>
                      </a: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gradFill flip="none" rotWithShape="1">
                            <a:gsLst>
                              <a:gs pos="0">
                                <a:srgbClr val="7EFF33"/>
                              </a:gs>
                              <a:gs pos="75000">
                                <a:srgbClr val="23D1AE"/>
                              </a:gs>
                            </a:gsLst>
                            <a:lin ang="0" scaled="1"/>
                            <a:tileRect/>
                          </a:gra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⚫</a:t>
                      </a:r>
                    </a:p>
                  </a:txBody>
                  <a:tcPr marL="0" marR="180000" marT="72000" marB="72000" anchor="ctr">
                    <a:lnL w="9525" algn="ctr">
                      <a:noFill/>
                    </a:lnL>
                    <a:lnR w="12700" algn="ctr">
                      <a:noFill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algn="ctr">
                      <a:solidFill>
                        <a:schemeClr val="accent3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ea typeface="Arial"/>
                          <a:cs typeface="Times New Roman"/>
                        </a:rPr>
                        <a:t>Помощь в соответствии требованиям регуляторов, включая возможность предоставления данных о случившихся инцидентах</a:t>
                      </a:r>
                      <a:endParaRPr lang="ru-RU" sz="1200" b="0" i="0" u="none" strike="noStrike" kern="1200" cap="none" spc="0" dirty="0">
                        <a:ln>
                          <a:noFill/>
                        </a:ln>
                        <a:solidFill>
                          <a:srgbClr val="FFFFFF"/>
                        </a:solidFill>
                        <a:latin typeface="+mn-lt"/>
                        <a:cs typeface="Times New Roman"/>
                      </a:endParaRPr>
                    </a:p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kern="1200" cap="none" spc="0" dirty="0">
                        <a:ln>
                          <a:noFill/>
                        </a:ln>
                        <a:solidFill>
                          <a:srgbClr val="FFFFFF"/>
                        </a:solidFill>
                        <a:latin typeface="+mn-lt"/>
                        <a:cs typeface="Times New Roman"/>
                      </a:endParaRPr>
                    </a:p>
                    <a:p>
                      <a:endParaRPr lang="ru-RU" sz="1200" b="0" i="0" u="none" strike="noStrike" kern="1200" cap="none" spc="0" dirty="0">
                        <a:ln>
                          <a:noFill/>
                        </a:ln>
                        <a:solidFill>
                          <a:srgbClr val="FFFFFF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gradFill flip="none" rotWithShape="1">
                          <a:gsLst>
                            <a:gs pos="0">
                              <a:srgbClr val="7EFF33"/>
                            </a:gs>
                            <a:gs pos="75000">
                              <a:srgbClr val="23D1AE"/>
                            </a:gs>
                          </a:gsLst>
                          <a:lin ang="0" scaled="1"/>
                          <a:tileRect/>
                        </a:gradFill>
                        <a:effectLst/>
                        <a:uLnTx/>
                        <a:uFillTx/>
                        <a:latin typeface="+mn-lt"/>
                        <a:ea typeface="+mn-ea"/>
                        <a:cs typeface="Arial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gradFill flip="none" rotWithShape="1">
                            <a:gsLst>
                              <a:gs pos="0">
                                <a:srgbClr val="7EFF33"/>
                              </a:gs>
                              <a:gs pos="75000">
                                <a:srgbClr val="23D1AE"/>
                              </a:gs>
                            </a:gsLst>
                            <a:lin ang="0" scaled="1"/>
                            <a:tileRect/>
                          </a:gra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⚫</a:t>
                      </a: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gradFill flip="none" rotWithShape="1">
                            <a:gsLst>
                              <a:gs pos="0">
                                <a:srgbClr val="7EFF33"/>
                              </a:gs>
                              <a:gs pos="75000">
                                <a:srgbClr val="23D1AE"/>
                              </a:gs>
                            </a:gsLst>
                            <a:lin ang="0" scaled="1"/>
                            <a:tileRect/>
                          </a:gra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⚫</a:t>
                      </a: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ru-RU" sz="1100" b="1" i="0" u="none" strike="noStrike" kern="1200" cap="none" spc="0" normalizeH="0" baseline="0" noProof="0" dirty="0">
                        <a:ln>
                          <a:noFill/>
                        </a:ln>
                        <a:gradFill flip="none" rotWithShape="1">
                          <a:gsLst>
                            <a:gs pos="0">
                              <a:srgbClr val="7EFF33"/>
                            </a:gs>
                            <a:gs pos="75000">
                              <a:srgbClr val="23D1AE"/>
                            </a:gs>
                          </a:gsLst>
                          <a:lin ang="0" scaled="1"/>
                          <a:tileRect/>
                        </a:gradFill>
                        <a:effectLst/>
                        <a:uLnTx/>
                        <a:uFillTx/>
                        <a:latin typeface="+mn-lt"/>
                        <a:ea typeface="+mn-ea"/>
                        <a:cs typeface="Arial"/>
                      </a:endParaRPr>
                    </a:p>
                  </a:txBody>
                  <a:tcPr marL="0" marR="180000" marT="72000" marB="72000" anchor="ctr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0704112"/>
                  </a:ext>
                </a:extLst>
              </a:tr>
              <a:tr h="450946">
                <a:tc>
                  <a:txBody>
                    <a:bodyPr/>
                    <a:lstStyle/>
                    <a:p>
                      <a:r>
                        <a:rPr lang="ru-RU" sz="1200" b="0" i="0" u="none" strike="noStrike" kern="1200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cs typeface="Times New Roman"/>
                        </a:rPr>
                        <a:t>Фокус на самую популярную точку (хосты) входа злоумышленников</a:t>
                      </a:r>
                      <a:r>
                        <a:rPr lang="en-US" sz="1200" b="0" i="0" u="none" strike="noStrike" kern="1200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cs typeface="Times New Roman"/>
                        </a:rPr>
                        <a:t>: </a:t>
                      </a:r>
                      <a:r>
                        <a:rPr lang="ru-RU" sz="1200" b="0" i="0" u="none" strike="noStrike" kern="1200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cs typeface="Times New Roman"/>
                        </a:rPr>
                        <a:t>контроль и визуализация происходящего</a:t>
                      </a: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ru-RU" sz="1100" b="1" i="0" u="none" strike="noStrike" kern="1200" cap="none" spc="0" normalizeH="0" baseline="0" dirty="0">
                        <a:ln>
                          <a:noFill/>
                        </a:ln>
                        <a:gradFill flip="none" rotWithShape="1">
                          <a:gsLst>
                            <a:gs pos="0">
                              <a:srgbClr val="7EFF33"/>
                            </a:gs>
                            <a:gs pos="75000">
                              <a:srgbClr val="23D1AE"/>
                            </a:gs>
                          </a:gsLst>
                          <a:lin ang="0" scaled="1"/>
                          <a:tileRect/>
                        </a:gradFill>
                        <a:effectLst/>
                        <a:uLnTx/>
                        <a:uFillTx/>
                        <a:latin typeface="+mn-lt"/>
                        <a:ea typeface="+mn-ea"/>
                        <a:cs typeface="Arial"/>
                      </a:endParaRP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gradFill flip="none" rotWithShape="1">
                            <a:gsLst>
                              <a:gs pos="0">
                                <a:srgbClr val="7EFF33"/>
                              </a:gs>
                              <a:gs pos="75000">
                                <a:srgbClr val="23D1AE"/>
                              </a:gs>
                            </a:gsLst>
                            <a:lin ang="0" scaled="1"/>
                            <a:tileRect/>
                          </a:gra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⚫</a:t>
                      </a:r>
                    </a:p>
                  </a:txBody>
                  <a:tcPr marL="0" marR="180000" marT="72000" marB="72000" anchor="ctr">
                    <a:lnL w="9525" algn="ctr">
                      <a:noFill/>
                    </a:lnL>
                    <a:lnR w="12700" algn="ctr">
                      <a:noFill/>
                    </a:lnR>
                    <a:lnT w="12700" algn="ctr">
                      <a:solidFill>
                        <a:schemeClr val="accent3"/>
                      </a:solidFill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0946">
                <a:tc>
                  <a:txBody>
                    <a:bodyPr/>
                    <a:lstStyle/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12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ea typeface="Arial"/>
                          <a:cs typeface="Times New Roman"/>
                        </a:rPr>
                        <a:t>Передовое обнаружение и расследование сложных угроз на уровне конечных точек</a:t>
                      </a:r>
                      <a:endParaRPr sz="1200" dirty="0">
                        <a:latin typeface="+mn-lt"/>
                      </a:endParaRP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ru-RU" sz="1100" b="1" i="0" u="none" strike="noStrike" kern="1200" cap="none" spc="0" normalizeH="0" baseline="0" dirty="0">
                        <a:ln>
                          <a:noFill/>
                        </a:ln>
                        <a:gradFill flip="none" rotWithShape="1">
                          <a:gsLst>
                            <a:gs pos="0">
                              <a:srgbClr val="7EFF33"/>
                            </a:gs>
                            <a:gs pos="75000">
                              <a:srgbClr val="23D1AE"/>
                            </a:gs>
                          </a:gsLst>
                          <a:lin ang="0" scaled="1"/>
                          <a:tileRect/>
                        </a:gradFill>
                        <a:effectLst/>
                        <a:uLnTx/>
                        <a:uFillTx/>
                        <a:latin typeface="+mn-lt"/>
                        <a:ea typeface="+mn-ea"/>
                        <a:cs typeface="Arial"/>
                      </a:endParaRP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gradFill flip="none" rotWithShape="1">
                            <a:gsLst>
                              <a:gs pos="0">
                                <a:srgbClr val="7EFF33"/>
                              </a:gs>
                              <a:gs pos="75000">
                                <a:srgbClr val="23D1AE"/>
                              </a:gs>
                            </a:gsLst>
                            <a:lin ang="0" scaled="1"/>
                            <a:tileRect/>
                          </a:gra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⚫</a:t>
                      </a:r>
                    </a:p>
                  </a:txBody>
                  <a:tcPr marL="0" marR="180000" marT="72000" marB="72000" anchor="ctr">
                    <a:lnL w="9525" algn="ctr">
                      <a:noFill/>
                    </a:lnL>
                    <a:lnR w="12700" algn="ctr">
                      <a:noFill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4368662"/>
                  </a:ext>
                </a:extLst>
              </a:tr>
              <a:tr h="450946">
                <a:tc>
                  <a:txBody>
                    <a:bodyPr/>
                    <a:lstStyle/>
                    <a:p>
                      <a:pPr marL="0" marR="0" lvl="0" indent="0" algn="l" defTabSz="121917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defRPr/>
                      </a:pPr>
                      <a:r>
                        <a:rPr lang="ru-RU" sz="1200" b="0" i="0" u="none" strike="noStrike" cap="none" spc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+mn-lt"/>
                          <a:ea typeface="Arial"/>
                          <a:cs typeface="Times New Roman"/>
                        </a:rPr>
                        <a:t>Расширенные действия по реагированию, в том числе в масштабе всей инфраструктуры</a:t>
                      </a:r>
                      <a:endParaRPr sz="1200" dirty="0">
                        <a:latin typeface="+mn-lt"/>
                      </a:endParaRP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ru-RU" sz="1100" b="1" i="0" u="none" strike="noStrike" kern="1200" cap="none" spc="0" normalizeH="0" baseline="0" dirty="0">
                        <a:ln>
                          <a:noFill/>
                        </a:ln>
                        <a:gradFill flip="none" rotWithShape="1">
                          <a:gsLst>
                            <a:gs pos="0">
                              <a:srgbClr val="7EFF33"/>
                            </a:gs>
                            <a:gs pos="75000">
                              <a:srgbClr val="23D1AE"/>
                            </a:gs>
                          </a:gsLst>
                          <a:lin ang="0" scaled="1"/>
                          <a:tileRect/>
                        </a:gradFill>
                        <a:effectLst/>
                        <a:uLnTx/>
                        <a:uFillTx/>
                        <a:latin typeface="+mn-lt"/>
                        <a:ea typeface="+mn-ea"/>
                        <a:cs typeface="Arial"/>
                      </a:endParaRPr>
                    </a:p>
                  </a:txBody>
                  <a:tcPr marL="0" marR="180000" marT="72000" marB="72000">
                    <a:lnL w="9525" algn="ctr">
                      <a:noFill/>
                    </a:lnL>
                    <a:lnR w="12700" algn="ctr">
                      <a:noFill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gradFill flip="none" rotWithShape="1">
                            <a:gsLst>
                              <a:gs pos="0">
                                <a:srgbClr val="7EFF33"/>
                              </a:gs>
                              <a:gs pos="75000">
                                <a:srgbClr val="23D1AE"/>
                              </a:gs>
                            </a:gsLst>
                            <a:lin ang="0" scaled="1"/>
                            <a:tileRect/>
                          </a:gra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⚫</a:t>
                      </a: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ru-RU" sz="1100" b="1" i="0" u="none" strike="noStrike" kern="1200" cap="none" spc="0" normalizeH="0" baseline="0" noProof="0" dirty="0">
                        <a:ln>
                          <a:noFill/>
                        </a:ln>
                        <a:gradFill flip="none" rotWithShape="1">
                          <a:gsLst>
                            <a:gs pos="0">
                              <a:srgbClr val="7EFF33"/>
                            </a:gs>
                            <a:gs pos="75000">
                              <a:srgbClr val="23D1AE"/>
                            </a:gs>
                          </a:gsLst>
                          <a:lin ang="0" scaled="1"/>
                          <a:tileRect/>
                        </a:gradFill>
                        <a:effectLst/>
                        <a:uLnTx/>
                        <a:uFillTx/>
                        <a:latin typeface="+mn-lt"/>
                        <a:ea typeface="+mn-ea"/>
                        <a:cs typeface="Arial"/>
                      </a:endParaRPr>
                    </a:p>
                  </a:txBody>
                  <a:tcPr marL="0" marR="180000" marT="72000" marB="72000" anchor="ctr">
                    <a:lnL w="9525" algn="ctr">
                      <a:noFill/>
                    </a:lnL>
                    <a:lnR w="12700" algn="ctr">
                      <a:noFill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5262567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57">
            <a:extLst>
              <a:ext uri="{FF2B5EF4-FFF2-40B4-BE49-F238E27FC236}">
                <a16:creationId xmlns:a16="http://schemas.microsoft.com/office/drawing/2014/main" id="{69C1EF5A-B3A3-4AB7-91B6-1B5E288994CB}"/>
              </a:ext>
            </a:extLst>
          </p:cNvPr>
          <p:cNvSpPr/>
          <p:nvPr/>
        </p:nvSpPr>
        <p:spPr>
          <a:xfrm>
            <a:off x="4433822" y="2060992"/>
            <a:ext cx="3254683" cy="2736016"/>
          </a:xfrm>
          <a:prstGeom prst="roundRect">
            <a:avLst>
              <a:gd name="adj" fmla="val 7267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3" name="Rectangle: Rounded Corners 157">
            <a:extLst>
              <a:ext uri="{FF2B5EF4-FFF2-40B4-BE49-F238E27FC236}">
                <a16:creationId xmlns:a16="http://schemas.microsoft.com/office/drawing/2014/main" id="{6C1DAE3F-636F-4086-9A07-8E9439716864}"/>
              </a:ext>
            </a:extLst>
          </p:cNvPr>
          <p:cNvSpPr/>
          <p:nvPr/>
        </p:nvSpPr>
        <p:spPr>
          <a:xfrm>
            <a:off x="8015069" y="2060992"/>
            <a:ext cx="3254683" cy="2736016"/>
          </a:xfrm>
          <a:prstGeom prst="roundRect">
            <a:avLst>
              <a:gd name="adj" fmla="val 7267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4" name="Rectangle: Rounded Corners 157">
            <a:extLst>
              <a:ext uri="{FF2B5EF4-FFF2-40B4-BE49-F238E27FC236}">
                <a16:creationId xmlns:a16="http://schemas.microsoft.com/office/drawing/2014/main" id="{0A87963F-059C-4316-91C1-7FB3E1187ED4}"/>
              </a:ext>
            </a:extLst>
          </p:cNvPr>
          <p:cNvSpPr/>
          <p:nvPr/>
        </p:nvSpPr>
        <p:spPr>
          <a:xfrm>
            <a:off x="852574" y="2060992"/>
            <a:ext cx="3254683" cy="2736016"/>
          </a:xfrm>
          <a:prstGeom prst="roundRect">
            <a:avLst>
              <a:gd name="adj" fmla="val 7267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grpSp>
        <p:nvGrpSpPr>
          <p:cNvPr id="5" name="Group 35">
            <a:extLst>
              <a:ext uri="{FF2B5EF4-FFF2-40B4-BE49-F238E27FC236}">
                <a16:creationId xmlns:a16="http://schemas.microsoft.com/office/drawing/2014/main" id="{8E20FA42-E782-416E-8BFD-18490DD0E491}"/>
              </a:ext>
            </a:extLst>
          </p:cNvPr>
          <p:cNvGrpSpPr/>
          <p:nvPr/>
        </p:nvGrpSpPr>
        <p:grpSpPr>
          <a:xfrm>
            <a:off x="8328579" y="1605464"/>
            <a:ext cx="910800" cy="910800"/>
            <a:chOff x="-3624452" y="1395413"/>
            <a:chExt cx="910800" cy="910800"/>
          </a:xfrm>
        </p:grpSpPr>
        <p:sp>
          <p:nvSpPr>
            <p:cNvPr id="6" name="Rectangle: Rounded Corners 157">
              <a:extLst>
                <a:ext uri="{FF2B5EF4-FFF2-40B4-BE49-F238E27FC236}">
                  <a16:creationId xmlns:a16="http://schemas.microsoft.com/office/drawing/2014/main" id="{2C771774-334F-43BD-829F-396A96DD1862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  <p:sp>
          <p:nvSpPr>
            <p:cNvPr id="7" name="Rectangle: Rounded Corners 157">
              <a:extLst>
                <a:ext uri="{FF2B5EF4-FFF2-40B4-BE49-F238E27FC236}">
                  <a16:creationId xmlns:a16="http://schemas.microsoft.com/office/drawing/2014/main" id="{2093A7BF-A8CB-4E7C-9F43-90683C41A268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  <p:sp>
          <p:nvSpPr>
            <p:cNvPr id="8" name="Rectangle: Rounded Corners 157">
              <a:extLst>
                <a:ext uri="{FF2B5EF4-FFF2-40B4-BE49-F238E27FC236}">
                  <a16:creationId xmlns:a16="http://schemas.microsoft.com/office/drawing/2014/main" id="{B4377EEA-1288-486D-850F-AA3AC82F4783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 dirty="0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</p:grpSp>
      <p:grpSp>
        <p:nvGrpSpPr>
          <p:cNvPr id="9" name="Group 39">
            <a:extLst>
              <a:ext uri="{FF2B5EF4-FFF2-40B4-BE49-F238E27FC236}">
                <a16:creationId xmlns:a16="http://schemas.microsoft.com/office/drawing/2014/main" id="{22E205E1-EAAD-4F26-9EB3-C86D656B554E}"/>
              </a:ext>
            </a:extLst>
          </p:cNvPr>
          <p:cNvGrpSpPr/>
          <p:nvPr/>
        </p:nvGrpSpPr>
        <p:grpSpPr>
          <a:xfrm>
            <a:off x="4747332" y="1605464"/>
            <a:ext cx="910800" cy="910800"/>
            <a:chOff x="-3624452" y="1395413"/>
            <a:chExt cx="910800" cy="910800"/>
          </a:xfrm>
        </p:grpSpPr>
        <p:sp>
          <p:nvSpPr>
            <p:cNvPr id="10" name="Rectangle: Rounded Corners 157">
              <a:extLst>
                <a:ext uri="{FF2B5EF4-FFF2-40B4-BE49-F238E27FC236}">
                  <a16:creationId xmlns:a16="http://schemas.microsoft.com/office/drawing/2014/main" id="{789C2760-5FE6-4BDA-B669-6F4C7E8CB91A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  <p:sp>
          <p:nvSpPr>
            <p:cNvPr id="11" name="Rectangle: Rounded Corners 157">
              <a:extLst>
                <a:ext uri="{FF2B5EF4-FFF2-40B4-BE49-F238E27FC236}">
                  <a16:creationId xmlns:a16="http://schemas.microsoft.com/office/drawing/2014/main" id="{92AFB485-CDA7-42DD-8176-13A812E1D7B6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  <p:sp>
          <p:nvSpPr>
            <p:cNvPr id="12" name="Rectangle: Rounded Corners 157">
              <a:extLst>
                <a:ext uri="{FF2B5EF4-FFF2-40B4-BE49-F238E27FC236}">
                  <a16:creationId xmlns:a16="http://schemas.microsoft.com/office/drawing/2014/main" id="{9F830FF6-DA16-4398-824A-8FAF8BA3141F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 dirty="0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</p:grpSp>
      <p:grpSp>
        <p:nvGrpSpPr>
          <p:cNvPr id="13" name="Group 43">
            <a:extLst>
              <a:ext uri="{FF2B5EF4-FFF2-40B4-BE49-F238E27FC236}">
                <a16:creationId xmlns:a16="http://schemas.microsoft.com/office/drawing/2014/main" id="{519B7531-B4A1-459B-AF59-6DD8575D835E}"/>
              </a:ext>
            </a:extLst>
          </p:cNvPr>
          <p:cNvGrpSpPr/>
          <p:nvPr/>
        </p:nvGrpSpPr>
        <p:grpSpPr>
          <a:xfrm>
            <a:off x="1166084" y="1605464"/>
            <a:ext cx="910800" cy="910800"/>
            <a:chOff x="-3624452" y="1395413"/>
            <a:chExt cx="910800" cy="910800"/>
          </a:xfrm>
        </p:grpSpPr>
        <p:sp>
          <p:nvSpPr>
            <p:cNvPr id="14" name="Rectangle: Rounded Corners 157">
              <a:extLst>
                <a:ext uri="{FF2B5EF4-FFF2-40B4-BE49-F238E27FC236}">
                  <a16:creationId xmlns:a16="http://schemas.microsoft.com/office/drawing/2014/main" id="{5796C4A4-67FA-4320-A3FC-8ECCA6FCB1A7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  <p:sp>
          <p:nvSpPr>
            <p:cNvPr id="15" name="Rectangle: Rounded Corners 157">
              <a:extLst>
                <a:ext uri="{FF2B5EF4-FFF2-40B4-BE49-F238E27FC236}">
                  <a16:creationId xmlns:a16="http://schemas.microsoft.com/office/drawing/2014/main" id="{2DC8CA36-B959-47C5-9A0E-651D0C115557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  <p:sp>
          <p:nvSpPr>
            <p:cNvPr id="16" name="Rectangle: Rounded Corners 157">
              <a:extLst>
                <a:ext uri="{FF2B5EF4-FFF2-40B4-BE49-F238E27FC236}">
                  <a16:creationId xmlns:a16="http://schemas.microsoft.com/office/drawing/2014/main" id="{F5345B2A-CE14-4020-BC6E-2CA917E4E38F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 dirty="0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</p:grpSp>
      <p:sp>
        <p:nvSpPr>
          <p:cNvPr id="17" name="Прямоугольник 14">
            <a:extLst>
              <a:ext uri="{FF2B5EF4-FFF2-40B4-BE49-F238E27FC236}">
                <a16:creationId xmlns:a16="http://schemas.microsoft.com/office/drawing/2014/main" id="{81AE9971-5BB6-4949-B631-527B49CE5824}"/>
              </a:ext>
            </a:extLst>
          </p:cNvPr>
          <p:cNvSpPr/>
          <p:nvPr/>
        </p:nvSpPr>
        <p:spPr>
          <a:xfrm>
            <a:off x="4727879" y="2693578"/>
            <a:ext cx="2663700" cy="1014209"/>
          </a:xfrm>
          <a:prstGeom prst="rect">
            <a:avLst/>
          </a:prstGeom>
        </p:spPr>
        <p:txBody>
          <a:bodyPr wrap="square" lIns="0" tIns="36000" rIns="0" bIns="54000">
            <a:spAutoFit/>
          </a:bodyPr>
          <a:lstStyle/>
          <a:p>
            <a:pPr lvl="0">
              <a:spcAft>
                <a:spcPts val="1800"/>
              </a:spcAft>
              <a:defRPr/>
            </a:pPr>
            <a:r>
              <a:rPr lang="ru-RU" sz="2000" dirty="0">
                <a:solidFill>
                  <a:srgbClr val="FFFFFF"/>
                </a:solidFill>
              </a:rPr>
              <a:t>Не только мониторинг и обнаружение, но и реагирование</a:t>
            </a:r>
          </a:p>
        </p:txBody>
      </p:sp>
      <p:sp>
        <p:nvSpPr>
          <p:cNvPr id="18" name="Прямоугольник 14">
            <a:extLst>
              <a:ext uri="{FF2B5EF4-FFF2-40B4-BE49-F238E27FC236}">
                <a16:creationId xmlns:a16="http://schemas.microsoft.com/office/drawing/2014/main" id="{51A1EA2A-DE9E-45DF-BBAC-2C946B1A2C68}"/>
              </a:ext>
            </a:extLst>
          </p:cNvPr>
          <p:cNvSpPr/>
          <p:nvPr/>
        </p:nvSpPr>
        <p:spPr>
          <a:xfrm>
            <a:off x="8309126" y="2693578"/>
            <a:ext cx="2803766" cy="1014209"/>
          </a:xfrm>
          <a:prstGeom prst="rect">
            <a:avLst/>
          </a:prstGeom>
        </p:spPr>
        <p:txBody>
          <a:bodyPr wrap="square" lIns="0" tIns="36000" rIns="0" bIns="54000">
            <a:spAutoFit/>
          </a:bodyPr>
          <a:lstStyle/>
          <a:p>
            <a:pPr lvl="0">
              <a:spcAft>
                <a:spcPts val="1800"/>
              </a:spcAft>
              <a:defRPr/>
            </a:pPr>
            <a:r>
              <a:rPr lang="ru-RU" sz="2000" dirty="0">
                <a:solidFill>
                  <a:srgbClr val="FFFFFF"/>
                </a:solidFill>
              </a:rPr>
              <a:t>Помощь в соблюдении требований регуляторов</a:t>
            </a:r>
          </a:p>
        </p:txBody>
      </p:sp>
      <p:sp>
        <p:nvSpPr>
          <p:cNvPr id="19" name="Прямоугольник 14">
            <a:extLst>
              <a:ext uri="{FF2B5EF4-FFF2-40B4-BE49-F238E27FC236}">
                <a16:creationId xmlns:a16="http://schemas.microsoft.com/office/drawing/2014/main" id="{EA86B8F5-2D72-4786-8E76-4A15F69D83BD}"/>
              </a:ext>
            </a:extLst>
          </p:cNvPr>
          <p:cNvSpPr/>
          <p:nvPr/>
        </p:nvSpPr>
        <p:spPr>
          <a:xfrm>
            <a:off x="1146631" y="2693578"/>
            <a:ext cx="2663700" cy="1629762"/>
          </a:xfrm>
          <a:prstGeom prst="rect">
            <a:avLst/>
          </a:prstGeom>
        </p:spPr>
        <p:txBody>
          <a:bodyPr wrap="square" lIns="0" tIns="36000" rIns="0" bIns="54000">
            <a:spAutoFit/>
          </a:bodyPr>
          <a:lstStyle/>
          <a:p>
            <a:pPr lvl="0">
              <a:spcAft>
                <a:spcPts val="1800"/>
              </a:spcAft>
              <a:defRPr/>
            </a:pPr>
            <a:r>
              <a:rPr lang="ru-RU" sz="2000" dirty="0">
                <a:solidFill>
                  <a:srgbClr val="FFFFFF"/>
                </a:solidFill>
              </a:rPr>
              <a:t>Единая поставка самой актуальной киберзащиты для среднего размера инфраструктур</a:t>
            </a:r>
          </a:p>
        </p:txBody>
      </p:sp>
      <p:pic>
        <p:nvPicPr>
          <p:cNvPr id="20" name="Graphic 20">
            <a:extLst>
              <a:ext uri="{FF2B5EF4-FFF2-40B4-BE49-F238E27FC236}">
                <a16:creationId xmlns:a16="http://schemas.microsoft.com/office/drawing/2014/main" id="{66047C97-4C61-4945-AE70-BDC69D6F47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43520" y="1863491"/>
            <a:ext cx="555928" cy="430843"/>
          </a:xfrm>
          <a:prstGeom prst="rect">
            <a:avLst/>
          </a:prstGeom>
        </p:spPr>
      </p:pic>
      <p:pic>
        <p:nvPicPr>
          <p:cNvPr id="21" name="Graphic 21">
            <a:extLst>
              <a:ext uri="{FF2B5EF4-FFF2-40B4-BE49-F238E27FC236}">
                <a16:creationId xmlns:a16="http://schemas.microsoft.com/office/drawing/2014/main" id="{E705F270-EA0E-49CE-9732-D5A7B5BF91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961686" y="1819818"/>
            <a:ext cx="482092" cy="482092"/>
          </a:xfrm>
          <a:prstGeom prst="rect">
            <a:avLst/>
          </a:prstGeom>
        </p:spPr>
      </p:pic>
      <p:sp>
        <p:nvSpPr>
          <p:cNvPr id="22" name="Текст 4">
            <a:extLst>
              <a:ext uri="{FF2B5EF4-FFF2-40B4-BE49-F238E27FC236}">
                <a16:creationId xmlns:a16="http://schemas.microsoft.com/office/drawing/2014/main" id="{92920CF4-F822-4FA0-AAB5-E6EEFC51229F}"/>
              </a:ext>
            </a:extLst>
          </p:cNvPr>
          <p:cNvSpPr txBox="1">
            <a:spLocks/>
          </p:cNvSpPr>
          <p:nvPr/>
        </p:nvSpPr>
        <p:spPr>
          <a:xfrm>
            <a:off x="279700" y="146254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7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lang="ru-RU" sz="2000" dirty="0">
                <a:solidFill>
                  <a:srgbClr val="FFFFFF"/>
                </a:solidFill>
                <a:latin typeface="Kaspersky Sans Display Semibold"/>
              </a:rPr>
              <a:t>Предложение для мид-маркета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2C8263A-D64F-4252-9FF2-D293F92DCFB6}"/>
              </a:ext>
            </a:extLst>
          </p:cNvPr>
          <p:cNvGrpSpPr/>
          <p:nvPr/>
        </p:nvGrpSpPr>
        <p:grpSpPr>
          <a:xfrm>
            <a:off x="8597495" y="1796438"/>
            <a:ext cx="426233" cy="580847"/>
            <a:chOff x="5669250" y="-626824"/>
            <a:chExt cx="417517" cy="568969"/>
          </a:xfrm>
          <a:solidFill>
            <a:schemeClr val="tx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221C9C11-F146-4177-8920-C4D0C35D8987}"/>
                </a:ext>
              </a:extLst>
            </p:cNvPr>
            <p:cNvSpPr/>
            <p:nvPr/>
          </p:nvSpPr>
          <p:spPr>
            <a:xfrm>
              <a:off x="5762622" y="-403239"/>
              <a:ext cx="212179" cy="35100"/>
            </a:xfrm>
            <a:custGeom>
              <a:avLst/>
              <a:gdLst>
                <a:gd name="connsiteX0" fmla="*/ 0 w 212179"/>
                <a:gd name="connsiteY0" fmla="*/ 0 h 35100"/>
                <a:gd name="connsiteX1" fmla="*/ 212180 w 212179"/>
                <a:gd name="connsiteY1" fmla="*/ 0 h 35100"/>
                <a:gd name="connsiteX2" fmla="*/ 212180 w 212179"/>
                <a:gd name="connsiteY2" fmla="*/ 35100 h 35100"/>
                <a:gd name="connsiteX3" fmla="*/ 0 w 212179"/>
                <a:gd name="connsiteY3" fmla="*/ 35100 h 3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2179" h="35100">
                  <a:moveTo>
                    <a:pt x="0" y="0"/>
                  </a:moveTo>
                  <a:lnTo>
                    <a:pt x="212180" y="0"/>
                  </a:lnTo>
                  <a:lnTo>
                    <a:pt x="212180" y="35100"/>
                  </a:lnTo>
                  <a:lnTo>
                    <a:pt x="0" y="35100"/>
                  </a:lnTo>
                  <a:close/>
                </a:path>
              </a:pathLst>
            </a:custGeom>
            <a:grpFill/>
            <a:ln w="148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4B30122-42E1-4D3B-8679-6E8E542BC01E}"/>
                </a:ext>
              </a:extLst>
            </p:cNvPr>
            <p:cNvSpPr/>
            <p:nvPr/>
          </p:nvSpPr>
          <p:spPr>
            <a:xfrm>
              <a:off x="5762622" y="-321104"/>
              <a:ext cx="112846" cy="35100"/>
            </a:xfrm>
            <a:custGeom>
              <a:avLst/>
              <a:gdLst>
                <a:gd name="connsiteX0" fmla="*/ 0 w 112846"/>
                <a:gd name="connsiteY0" fmla="*/ 0 h 35100"/>
                <a:gd name="connsiteX1" fmla="*/ 112847 w 112846"/>
                <a:gd name="connsiteY1" fmla="*/ 0 h 35100"/>
                <a:gd name="connsiteX2" fmla="*/ 112847 w 112846"/>
                <a:gd name="connsiteY2" fmla="*/ 35100 h 35100"/>
                <a:gd name="connsiteX3" fmla="*/ 0 w 112846"/>
                <a:gd name="connsiteY3" fmla="*/ 35100 h 3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2846" h="35100">
                  <a:moveTo>
                    <a:pt x="0" y="0"/>
                  </a:moveTo>
                  <a:lnTo>
                    <a:pt x="112847" y="0"/>
                  </a:lnTo>
                  <a:lnTo>
                    <a:pt x="112847" y="35100"/>
                  </a:lnTo>
                  <a:lnTo>
                    <a:pt x="0" y="35100"/>
                  </a:lnTo>
                  <a:close/>
                </a:path>
              </a:pathLst>
            </a:custGeom>
            <a:grpFill/>
            <a:ln w="148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2F531A2-E7D9-423B-9915-1DB11B3D92FB}"/>
                </a:ext>
              </a:extLst>
            </p:cNvPr>
            <p:cNvSpPr/>
            <p:nvPr/>
          </p:nvSpPr>
          <p:spPr>
            <a:xfrm>
              <a:off x="5762622" y="-239146"/>
              <a:ext cx="79852" cy="35100"/>
            </a:xfrm>
            <a:custGeom>
              <a:avLst/>
              <a:gdLst>
                <a:gd name="connsiteX0" fmla="*/ 0 w 79852"/>
                <a:gd name="connsiteY0" fmla="*/ 0 h 35100"/>
                <a:gd name="connsiteX1" fmla="*/ 79853 w 79852"/>
                <a:gd name="connsiteY1" fmla="*/ 0 h 35100"/>
                <a:gd name="connsiteX2" fmla="*/ 79853 w 79852"/>
                <a:gd name="connsiteY2" fmla="*/ 35100 h 35100"/>
                <a:gd name="connsiteX3" fmla="*/ 0 w 79852"/>
                <a:gd name="connsiteY3" fmla="*/ 35100 h 3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9852" h="35100">
                  <a:moveTo>
                    <a:pt x="0" y="0"/>
                  </a:moveTo>
                  <a:lnTo>
                    <a:pt x="79853" y="0"/>
                  </a:lnTo>
                  <a:lnTo>
                    <a:pt x="79853" y="35100"/>
                  </a:lnTo>
                  <a:lnTo>
                    <a:pt x="0" y="35100"/>
                  </a:lnTo>
                  <a:close/>
                </a:path>
              </a:pathLst>
            </a:custGeom>
            <a:grpFill/>
            <a:ln w="148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81F303D-24D4-44A7-B5BE-2D6DC9EA81FE}"/>
                </a:ext>
              </a:extLst>
            </p:cNvPr>
            <p:cNvSpPr/>
            <p:nvPr/>
          </p:nvSpPr>
          <p:spPr>
            <a:xfrm>
              <a:off x="5669250" y="-626824"/>
              <a:ext cx="399793" cy="527374"/>
            </a:xfrm>
            <a:custGeom>
              <a:avLst/>
              <a:gdLst>
                <a:gd name="connsiteX0" fmla="*/ 194713 w 399793"/>
                <a:gd name="connsiteY0" fmla="*/ 531265 h 527374"/>
                <a:gd name="connsiteX1" fmla="*/ -4833 w 399793"/>
                <a:gd name="connsiteY1" fmla="*/ 531265 h 527374"/>
                <a:gd name="connsiteX2" fmla="*/ -4833 w 399793"/>
                <a:gd name="connsiteY2" fmla="*/ 3891 h 527374"/>
                <a:gd name="connsiteX3" fmla="*/ 263156 w 399793"/>
                <a:gd name="connsiteY3" fmla="*/ 3891 h 527374"/>
                <a:gd name="connsiteX4" fmla="*/ 394961 w 399793"/>
                <a:gd name="connsiteY4" fmla="*/ 137268 h 527374"/>
                <a:gd name="connsiteX5" fmla="*/ 394961 w 399793"/>
                <a:gd name="connsiteY5" fmla="*/ 298029 h 527374"/>
                <a:gd name="connsiteX6" fmla="*/ 359861 w 399793"/>
                <a:gd name="connsiteY6" fmla="*/ 298029 h 527374"/>
                <a:gd name="connsiteX7" fmla="*/ 359861 w 399793"/>
                <a:gd name="connsiteY7" fmla="*/ 166580 h 527374"/>
                <a:gd name="connsiteX8" fmla="*/ 232272 w 399793"/>
                <a:gd name="connsiteY8" fmla="*/ 166580 h 527374"/>
                <a:gd name="connsiteX9" fmla="*/ 232272 w 399793"/>
                <a:gd name="connsiteY9" fmla="*/ 38991 h 527374"/>
                <a:gd name="connsiteX10" fmla="*/ 30267 w 399793"/>
                <a:gd name="connsiteY10" fmla="*/ 38991 h 527374"/>
                <a:gd name="connsiteX11" fmla="*/ 30267 w 399793"/>
                <a:gd name="connsiteY11" fmla="*/ 496165 h 527374"/>
                <a:gd name="connsiteX12" fmla="*/ 194713 w 399793"/>
                <a:gd name="connsiteY12" fmla="*/ 496165 h 527374"/>
                <a:gd name="connsiteX13" fmla="*/ 267372 w 399793"/>
                <a:gd name="connsiteY13" fmla="*/ 131480 h 527374"/>
                <a:gd name="connsiteX14" fmla="*/ 340031 w 399793"/>
                <a:gd name="connsiteY14" fmla="*/ 131480 h 527374"/>
                <a:gd name="connsiteX15" fmla="*/ 267372 w 399793"/>
                <a:gd name="connsiteY15" fmla="*/ 57942 h 527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99793" h="527374">
                  <a:moveTo>
                    <a:pt x="194713" y="531265"/>
                  </a:moveTo>
                  <a:lnTo>
                    <a:pt x="-4833" y="531265"/>
                  </a:lnTo>
                  <a:lnTo>
                    <a:pt x="-4833" y="3891"/>
                  </a:lnTo>
                  <a:lnTo>
                    <a:pt x="263156" y="3891"/>
                  </a:lnTo>
                  <a:lnTo>
                    <a:pt x="394961" y="137268"/>
                  </a:lnTo>
                  <a:lnTo>
                    <a:pt x="394961" y="298029"/>
                  </a:lnTo>
                  <a:lnTo>
                    <a:pt x="359861" y="298029"/>
                  </a:lnTo>
                  <a:lnTo>
                    <a:pt x="359861" y="166580"/>
                  </a:lnTo>
                  <a:lnTo>
                    <a:pt x="232272" y="166580"/>
                  </a:lnTo>
                  <a:lnTo>
                    <a:pt x="232272" y="38991"/>
                  </a:lnTo>
                  <a:lnTo>
                    <a:pt x="30267" y="38991"/>
                  </a:lnTo>
                  <a:lnTo>
                    <a:pt x="30267" y="496165"/>
                  </a:lnTo>
                  <a:lnTo>
                    <a:pt x="194713" y="496165"/>
                  </a:lnTo>
                  <a:close/>
                  <a:moveTo>
                    <a:pt x="267372" y="131480"/>
                  </a:moveTo>
                  <a:lnTo>
                    <a:pt x="340031" y="131480"/>
                  </a:lnTo>
                  <a:lnTo>
                    <a:pt x="267372" y="57942"/>
                  </a:lnTo>
                  <a:close/>
                </a:path>
              </a:pathLst>
            </a:custGeom>
            <a:grpFill/>
            <a:ln w="148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FC650F7A-B510-4A19-AA78-18B6AC66A801}"/>
                </a:ext>
              </a:extLst>
            </p:cNvPr>
            <p:cNvSpPr/>
            <p:nvPr/>
          </p:nvSpPr>
          <p:spPr>
            <a:xfrm>
              <a:off x="5906177" y="-300572"/>
              <a:ext cx="180590" cy="242717"/>
            </a:xfrm>
            <a:custGeom>
              <a:avLst/>
              <a:gdLst>
                <a:gd name="connsiteX0" fmla="*/ 85556 w 180590"/>
                <a:gd name="connsiteY0" fmla="*/ 3891 h 242717"/>
                <a:gd name="connsiteX1" fmla="*/ -4833 w 180590"/>
                <a:gd name="connsiteY1" fmla="*/ 54437 h 242717"/>
                <a:gd name="connsiteX2" fmla="*/ -4833 w 180590"/>
                <a:gd name="connsiteY2" fmla="*/ 154647 h 242717"/>
                <a:gd name="connsiteX3" fmla="*/ 85556 w 180590"/>
                <a:gd name="connsiteY3" fmla="*/ 246609 h 242717"/>
                <a:gd name="connsiteX4" fmla="*/ 175757 w 180590"/>
                <a:gd name="connsiteY4" fmla="*/ 154647 h 242717"/>
                <a:gd name="connsiteX5" fmla="*/ 175757 w 180590"/>
                <a:gd name="connsiteY5" fmla="*/ 54437 h 242717"/>
                <a:gd name="connsiteX6" fmla="*/ 69403 w 180590"/>
                <a:gd name="connsiteY6" fmla="*/ 178513 h 242717"/>
                <a:gd name="connsiteX7" fmla="*/ 26411 w 180590"/>
                <a:gd name="connsiteY7" fmla="*/ 133763 h 242717"/>
                <a:gd name="connsiteX8" fmla="*/ 46069 w 180590"/>
                <a:gd name="connsiteY8" fmla="*/ 113227 h 242717"/>
                <a:gd name="connsiteX9" fmla="*/ 69403 w 180590"/>
                <a:gd name="connsiteY9" fmla="*/ 137624 h 242717"/>
                <a:gd name="connsiteX10" fmla="*/ 130134 w 180590"/>
                <a:gd name="connsiteY10" fmla="*/ 74267 h 242717"/>
                <a:gd name="connsiteX11" fmla="*/ 149783 w 180590"/>
                <a:gd name="connsiteY11" fmla="*/ 94803 h 242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0590" h="242717">
                  <a:moveTo>
                    <a:pt x="85556" y="3891"/>
                  </a:moveTo>
                  <a:lnTo>
                    <a:pt x="-4833" y="54437"/>
                  </a:lnTo>
                  <a:lnTo>
                    <a:pt x="-4833" y="154647"/>
                  </a:lnTo>
                  <a:cubicBezTo>
                    <a:pt x="-4833" y="216950"/>
                    <a:pt x="85556" y="246609"/>
                    <a:pt x="85556" y="246609"/>
                  </a:cubicBezTo>
                  <a:cubicBezTo>
                    <a:pt x="85556" y="246609"/>
                    <a:pt x="175757" y="216950"/>
                    <a:pt x="175757" y="154647"/>
                  </a:cubicBezTo>
                  <a:lnTo>
                    <a:pt x="175757" y="54437"/>
                  </a:lnTo>
                  <a:close/>
                  <a:moveTo>
                    <a:pt x="69403" y="178513"/>
                  </a:moveTo>
                  <a:lnTo>
                    <a:pt x="26411" y="133763"/>
                  </a:lnTo>
                  <a:lnTo>
                    <a:pt x="46069" y="113227"/>
                  </a:lnTo>
                  <a:lnTo>
                    <a:pt x="69403" y="137624"/>
                  </a:lnTo>
                  <a:lnTo>
                    <a:pt x="130134" y="74267"/>
                  </a:lnTo>
                  <a:lnTo>
                    <a:pt x="149783" y="94803"/>
                  </a:lnTo>
                  <a:close/>
                </a:path>
              </a:pathLst>
            </a:custGeom>
            <a:grpFill/>
            <a:ln w="148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chemeClr val="tx1"/>
                </a:solidFill>
              </a:endParaRPr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04F991DA-15C5-462D-8C2D-1D1BB178C26F}"/>
              </a:ext>
            </a:extLst>
          </p:cNvPr>
          <p:cNvSpPr/>
          <p:nvPr/>
        </p:nvSpPr>
        <p:spPr>
          <a:xfrm>
            <a:off x="547117" y="5252536"/>
            <a:ext cx="110977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kumimoji="0" lang="ru-RU" sz="18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Kaspersky Sans Display"/>
                <a:cs typeface="Arial"/>
              </a:rPr>
              <a:t>Решение для комплексной защиты среднего размера организаций с минимальными требованиями к аппаратным мощностям и возможностью установки на виртуальные машины*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6458ACB-0B18-4C1A-AE03-A96889F98692}"/>
              </a:ext>
            </a:extLst>
          </p:cNvPr>
          <p:cNvSpPr/>
          <p:nvPr/>
        </p:nvSpPr>
        <p:spPr>
          <a:xfrm>
            <a:off x="82193" y="6450136"/>
            <a:ext cx="34067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kern="0" dirty="0">
                <a:solidFill>
                  <a:schemeClr val="bg1"/>
                </a:solidFill>
                <a:cs typeface="Arial"/>
              </a:rPr>
              <a:t>*</a:t>
            </a:r>
            <a:r>
              <a:rPr lang="en-US" sz="1100" kern="0" dirty="0">
                <a:solidFill>
                  <a:schemeClr val="bg1"/>
                </a:solidFill>
                <a:cs typeface="Arial"/>
              </a:rPr>
              <a:t>KVM </a:t>
            </a:r>
            <a:r>
              <a:rPr lang="ru-RU" sz="1100" kern="0" dirty="0">
                <a:solidFill>
                  <a:schemeClr val="bg1"/>
                </a:solidFill>
                <a:cs typeface="Arial"/>
              </a:rPr>
              <a:t>– </a:t>
            </a:r>
            <a:r>
              <a:rPr lang="en-US" sz="1100" kern="0" dirty="0">
                <a:solidFill>
                  <a:schemeClr val="bg1"/>
                </a:solidFill>
                <a:cs typeface="Arial"/>
              </a:rPr>
              <a:t>250, 500, 750</a:t>
            </a:r>
            <a:r>
              <a:rPr lang="ru-RU" sz="1100" kern="0" dirty="0">
                <a:solidFill>
                  <a:schemeClr val="bg1"/>
                </a:solidFill>
                <a:cs typeface="Arial"/>
              </a:rPr>
              <a:t> узлов</a:t>
            </a:r>
            <a:r>
              <a:rPr lang="en-US" sz="1100" kern="0" dirty="0">
                <a:solidFill>
                  <a:schemeClr val="bg1"/>
                </a:solidFill>
                <a:cs typeface="Arial"/>
              </a:rPr>
              <a:t>, VMware</a:t>
            </a:r>
            <a:r>
              <a:rPr lang="ru-RU" sz="1100" kern="0" dirty="0">
                <a:solidFill>
                  <a:schemeClr val="bg1"/>
                </a:solidFill>
                <a:cs typeface="Arial"/>
              </a:rPr>
              <a:t> –</a:t>
            </a:r>
            <a:r>
              <a:rPr lang="en-US" sz="1100" kern="0" dirty="0">
                <a:solidFill>
                  <a:schemeClr val="bg1"/>
                </a:solidFill>
                <a:cs typeface="Arial"/>
              </a:rPr>
              <a:t> 1000 </a:t>
            </a:r>
            <a:r>
              <a:rPr lang="ru-RU" sz="1100" kern="0" dirty="0">
                <a:solidFill>
                  <a:schemeClr val="bg1"/>
                </a:solidFill>
                <a:cs typeface="Arial"/>
              </a:rPr>
              <a:t>узлов</a:t>
            </a:r>
            <a:r>
              <a:rPr lang="en-US" sz="1100" kern="0" dirty="0">
                <a:solidFill>
                  <a:schemeClr val="bg1"/>
                </a:solidFill>
                <a:cs typeface="Arial"/>
              </a:rPr>
              <a:t> 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3064917188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647">
            <a:extLst>
              <a:ext uri="{FF2B5EF4-FFF2-40B4-BE49-F238E27FC236}">
                <a16:creationId xmlns:a16="http://schemas.microsoft.com/office/drawing/2014/main" id="{3842D61A-5EE4-4607-5140-67AF01A28A25}"/>
              </a:ext>
            </a:extLst>
          </p:cNvPr>
          <p:cNvSpPr/>
          <p:nvPr/>
        </p:nvSpPr>
        <p:spPr>
          <a:xfrm>
            <a:off x="887413" y="2043109"/>
            <a:ext cx="10417174" cy="2583869"/>
          </a:xfrm>
          <a:prstGeom prst="rect">
            <a:avLst/>
          </a:prstGeom>
          <a:noFill/>
          <a:ln w="3175" cap="flat">
            <a:noFill/>
            <a:miter lim="400000"/>
          </a:ln>
          <a:effectLst>
            <a:outerShdw blurRad="952500" dist="381000" dir="5400000" algn="ctr" rotWithShape="0">
              <a:schemeClr val="tx1">
                <a:alpha val="25000"/>
              </a:scheme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36000" rIns="0" bIns="54000" numCol="1" anchor="ctr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</a:lstStyle>
          <a:p>
            <a:pPr lvl="0" defTabSz="412750" hangingPunct="0">
              <a:lnSpc>
                <a:spcPct val="90000"/>
              </a:lnSpc>
              <a:spcAft>
                <a:spcPts val="4200"/>
              </a:spcAft>
            </a:pPr>
            <a:r>
              <a:rPr lang="ru-RU" b="1" kern="0" dirty="0">
                <a:latin typeface="Kaspersky Sans Display"/>
                <a:ea typeface="+mn-ea"/>
              </a:rPr>
              <a:t>Функциональные возможности и сценарии</a:t>
            </a:r>
            <a:br>
              <a:rPr lang="ru-RU" b="1" kern="0" dirty="0">
                <a:latin typeface="Kaspersky Sans Display"/>
                <a:ea typeface="+mn-ea"/>
              </a:rPr>
            </a:br>
            <a:r>
              <a:rPr lang="ru-RU" b="1" kern="0" dirty="0">
                <a:latin typeface="Kaspersky Sans Display"/>
                <a:ea typeface="+mn-ea"/>
              </a:rPr>
              <a:t>использования</a:t>
            </a:r>
          </a:p>
        </p:txBody>
      </p:sp>
    </p:spTree>
    <p:extLst>
      <p:ext uri="{BB962C8B-B14F-4D97-AF65-F5344CB8AC3E}">
        <p14:creationId xmlns:p14="http://schemas.microsoft.com/office/powerpoint/2010/main" val="21373081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5324 L 0 -1.11111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>
            <a:extLst>
              <a:ext uri="{FF2B5EF4-FFF2-40B4-BE49-F238E27FC236}">
                <a16:creationId xmlns:a16="http://schemas.microsoft.com/office/drawing/2014/main" id="{BE6B8A8B-E0DB-41F5-A070-4F924BB65AED}"/>
              </a:ext>
            </a:extLst>
          </p:cNvPr>
          <p:cNvSpPr txBox="1">
            <a:spLocks/>
          </p:cNvSpPr>
          <p:nvPr/>
        </p:nvSpPr>
        <p:spPr>
          <a:xfrm>
            <a:off x="279700" y="146254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2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Сбор и анализ расширенной телеметрии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grpSp>
        <p:nvGrpSpPr>
          <p:cNvPr id="6" name="Group 132">
            <a:extLst>
              <a:ext uri="{FF2B5EF4-FFF2-40B4-BE49-F238E27FC236}">
                <a16:creationId xmlns:a16="http://schemas.microsoft.com/office/drawing/2014/main" id="{77E5FFF9-411F-4D1F-B672-D611D49E81CC}"/>
              </a:ext>
            </a:extLst>
          </p:cNvPr>
          <p:cNvGrpSpPr/>
          <p:nvPr/>
        </p:nvGrpSpPr>
        <p:grpSpPr>
          <a:xfrm>
            <a:off x="6489851" y="1997713"/>
            <a:ext cx="2233650" cy="3970464"/>
            <a:chOff x="6646664" y="1997713"/>
            <a:chExt cx="2233650" cy="3970464"/>
          </a:xfrm>
        </p:grpSpPr>
        <p:cxnSp>
          <p:nvCxnSpPr>
            <p:cNvPr id="7" name="Straight Connector 24">
              <a:extLst>
                <a:ext uri="{FF2B5EF4-FFF2-40B4-BE49-F238E27FC236}">
                  <a16:creationId xmlns:a16="http://schemas.microsoft.com/office/drawing/2014/main" id="{8DF937C4-E600-4D9C-BE28-C693DF640B09}"/>
                </a:ext>
              </a:extLst>
            </p:cNvPr>
            <p:cNvCxnSpPr>
              <a:cxnSpLocks/>
              <a:stCxn id="13" idx="0"/>
              <a:endCxn id="8" idx="2"/>
            </p:cNvCxnSpPr>
            <p:nvPr/>
          </p:nvCxnSpPr>
          <p:spPr>
            <a:xfrm flipV="1">
              <a:off x="7763489" y="2993891"/>
              <a:ext cx="0" cy="392344"/>
            </a:xfrm>
            <a:prstGeom prst="straightConnector1">
              <a:avLst/>
            </a:prstGeom>
            <a:ln w="12700">
              <a:solidFill>
                <a:schemeClr val="accent4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: Rounded Corners 157">
              <a:extLst>
                <a:ext uri="{FF2B5EF4-FFF2-40B4-BE49-F238E27FC236}">
                  <a16:creationId xmlns:a16="http://schemas.microsoft.com/office/drawing/2014/main" id="{AEA06438-F3A7-4EFF-9C35-3BCC33C20FB6}"/>
                </a:ext>
              </a:extLst>
            </p:cNvPr>
            <p:cNvSpPr/>
            <p:nvPr/>
          </p:nvSpPr>
          <p:spPr>
            <a:xfrm>
              <a:off x="6646664" y="1997713"/>
              <a:ext cx="2233650" cy="996178"/>
            </a:xfrm>
            <a:prstGeom prst="roundRect">
              <a:avLst>
                <a:gd name="adj" fmla="val 14070"/>
              </a:avLst>
            </a:prstGeom>
            <a:gradFill flip="none" rotWithShape="1">
              <a:gsLst>
                <a:gs pos="0">
                  <a:srgbClr val="375050">
                    <a:alpha val="35000"/>
                  </a:srgbClr>
                </a:gs>
                <a:gs pos="100000">
                  <a:srgbClr val="375050">
                    <a:alpha val="20000"/>
                  </a:srgbClr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6000" tIns="36000" rIns="36000" bIns="3600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grpSp>
          <p:nvGrpSpPr>
            <p:cNvPr id="9" name="Group 60">
              <a:extLst>
                <a:ext uri="{FF2B5EF4-FFF2-40B4-BE49-F238E27FC236}">
                  <a16:creationId xmlns:a16="http://schemas.microsoft.com/office/drawing/2014/main" id="{3C5DAC6C-AD1E-4297-A08E-80D3CECD0734}"/>
                </a:ext>
              </a:extLst>
            </p:cNvPr>
            <p:cNvGrpSpPr/>
            <p:nvPr/>
          </p:nvGrpSpPr>
          <p:grpSpPr>
            <a:xfrm>
              <a:off x="6815089" y="2599641"/>
              <a:ext cx="1844186" cy="184666"/>
              <a:chOff x="6353604" y="4140851"/>
              <a:chExt cx="1844186" cy="184666"/>
            </a:xfrm>
          </p:grpSpPr>
          <p:pic>
            <p:nvPicPr>
              <p:cNvPr id="23" name="Graphic 8">
                <a:extLst>
                  <a:ext uri="{FF2B5EF4-FFF2-40B4-BE49-F238E27FC236}">
                    <a16:creationId xmlns:a16="http://schemas.microsoft.com/office/drawing/2014/main" id="{39786550-D6BC-41FA-BB38-0796C91044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6353604" y="4169093"/>
                <a:ext cx="611368" cy="133576"/>
              </a:xfrm>
              <a:prstGeom prst="rect">
                <a:avLst/>
              </a:prstGeom>
            </p:spPr>
          </p:pic>
          <p:sp>
            <p:nvSpPr>
              <p:cNvPr id="24" name="Прямоугольник 84">
                <a:extLst>
                  <a:ext uri="{FF2B5EF4-FFF2-40B4-BE49-F238E27FC236}">
                    <a16:creationId xmlns:a16="http://schemas.microsoft.com/office/drawing/2014/main" id="{1931B936-B170-4D27-B664-9A7585A78198}"/>
                  </a:ext>
                </a:extLst>
              </p:cNvPr>
              <p:cNvSpPr/>
              <p:nvPr/>
            </p:nvSpPr>
            <p:spPr>
              <a:xfrm>
                <a:off x="7042377" y="4140851"/>
                <a:ext cx="1155413" cy="184666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highlight>
                      <a:srgbClr val="000000">
                        <a:alpha val="0"/>
                      </a:srgbClr>
                    </a:highlight>
                    <a:uLnTx/>
                    <a:uFillTx/>
                    <a:latin typeface="Kaspersky Sans Display"/>
                    <a:ea typeface="+mn-ea"/>
                    <a:cs typeface="+mn-cs"/>
                  </a:rPr>
                  <a:t>Центр глобальных исследований и анализа угроз </a:t>
                </a:r>
              </a:p>
            </p:txBody>
          </p:sp>
        </p:grpSp>
        <p:grpSp>
          <p:nvGrpSpPr>
            <p:cNvPr id="10" name="Group 63">
              <a:extLst>
                <a:ext uri="{FF2B5EF4-FFF2-40B4-BE49-F238E27FC236}">
                  <a16:creationId xmlns:a16="http://schemas.microsoft.com/office/drawing/2014/main" id="{E8C1556C-BDAF-496B-BF80-7C206B41B8CF}"/>
                </a:ext>
              </a:extLst>
            </p:cNvPr>
            <p:cNvGrpSpPr/>
            <p:nvPr/>
          </p:nvGrpSpPr>
          <p:grpSpPr>
            <a:xfrm>
              <a:off x="6819015" y="2186486"/>
              <a:ext cx="1084849" cy="215444"/>
              <a:chOff x="7522424" y="4444925"/>
              <a:chExt cx="1084849" cy="215444"/>
            </a:xfrm>
          </p:grpSpPr>
          <p:sp>
            <p:nvSpPr>
              <p:cNvPr id="21" name="Прямоугольник 84">
                <a:extLst>
                  <a:ext uri="{FF2B5EF4-FFF2-40B4-BE49-F238E27FC236}">
                    <a16:creationId xmlns:a16="http://schemas.microsoft.com/office/drawing/2014/main" id="{DC3FD889-DEE7-4532-BB78-50CA492B46FF}"/>
                  </a:ext>
                </a:extLst>
              </p:cNvPr>
              <p:cNvSpPr/>
              <p:nvPr/>
            </p:nvSpPr>
            <p:spPr>
              <a:xfrm>
                <a:off x="7809892" y="4444925"/>
                <a:ext cx="797381" cy="215444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highlight>
                      <a:srgbClr val="000000">
                        <a:alpha val="0"/>
                      </a:srgbClr>
                    </a:highlight>
                    <a:uLnTx/>
                    <a:uFillTx/>
                    <a:latin typeface="Kaspersky Sans Display"/>
                    <a:ea typeface="+mn-ea"/>
                    <a:cs typeface="+mn-cs"/>
                  </a:rPr>
                  <a:t>GERT</a:t>
                </a:r>
                <a:endParaRPr kumimoji="0" lang="ru-RU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highlight>
                    <a:srgbClr val="000000">
                      <a:alpha val="0"/>
                    </a:srgbClr>
                  </a:highlight>
                  <a:uLnTx/>
                  <a:uFillTx/>
                  <a:latin typeface="Kaspersky Sans Display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highlight>
                      <a:srgbClr val="000000">
                        <a:alpha val="0"/>
                      </a:srgbClr>
                    </a:highlight>
                    <a:uLnTx/>
                    <a:uFillTx/>
                    <a:latin typeface="Kaspersky Sans Display"/>
                    <a:ea typeface="+mn-ea"/>
                    <a:cs typeface="+mn-cs"/>
                  </a:rPr>
                  <a:t>Группа реагирования</a:t>
                </a:r>
                <a:endParaRPr kumimoji="0" lang="ru-RU" sz="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+mn-cs"/>
                </a:endParaRPr>
              </a:p>
            </p:txBody>
          </p:sp>
          <p:pic>
            <p:nvPicPr>
              <p:cNvPr id="22" name="Graphic 65">
                <a:extLst>
                  <a:ext uri="{FF2B5EF4-FFF2-40B4-BE49-F238E27FC236}">
                    <a16:creationId xmlns:a16="http://schemas.microsoft.com/office/drawing/2014/main" id="{E381A023-CD1C-40EB-922B-68EB463654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522424" y="4450875"/>
                <a:ext cx="228120" cy="197012"/>
              </a:xfrm>
              <a:prstGeom prst="rect">
                <a:avLst/>
              </a:prstGeom>
            </p:spPr>
          </p:pic>
        </p:grpSp>
        <p:grpSp>
          <p:nvGrpSpPr>
            <p:cNvPr id="11" name="Group 92">
              <a:extLst>
                <a:ext uri="{FF2B5EF4-FFF2-40B4-BE49-F238E27FC236}">
                  <a16:creationId xmlns:a16="http://schemas.microsoft.com/office/drawing/2014/main" id="{3D8C1CAC-5327-43BF-BC66-11B68615EC5E}"/>
                </a:ext>
              </a:extLst>
            </p:cNvPr>
            <p:cNvGrpSpPr/>
            <p:nvPr/>
          </p:nvGrpSpPr>
          <p:grpSpPr>
            <a:xfrm>
              <a:off x="7962053" y="2216444"/>
              <a:ext cx="825166" cy="171376"/>
              <a:chOff x="6209608" y="2225634"/>
              <a:chExt cx="825166" cy="171376"/>
            </a:xfrm>
          </p:grpSpPr>
          <p:sp>
            <p:nvSpPr>
              <p:cNvPr id="19" name="Прямоугольник 84">
                <a:extLst>
                  <a:ext uri="{FF2B5EF4-FFF2-40B4-BE49-F238E27FC236}">
                    <a16:creationId xmlns:a16="http://schemas.microsoft.com/office/drawing/2014/main" id="{223A3842-56AD-4C98-A563-F4A3FEA60437}"/>
                  </a:ext>
                </a:extLst>
              </p:cNvPr>
              <p:cNvSpPr/>
              <p:nvPr/>
            </p:nvSpPr>
            <p:spPr>
              <a:xfrm>
                <a:off x="6487561" y="2241842"/>
                <a:ext cx="547213" cy="123111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highlight>
                      <a:srgbClr val="000000">
                        <a:alpha val="0"/>
                      </a:srgbClr>
                    </a:highlight>
                    <a:uLnTx/>
                    <a:uFillTx/>
                    <a:latin typeface="Kaspersky Sans Display"/>
                    <a:ea typeface="+mn-ea"/>
                    <a:cs typeface="+mn-cs"/>
                  </a:rPr>
                  <a:t>SOC Team</a:t>
                </a:r>
              </a:p>
            </p:txBody>
          </p:sp>
          <p:pic>
            <p:nvPicPr>
              <p:cNvPr id="20" name="Graphic 94">
                <a:extLst>
                  <a:ext uri="{FF2B5EF4-FFF2-40B4-BE49-F238E27FC236}">
                    <a16:creationId xmlns:a16="http://schemas.microsoft.com/office/drawing/2014/main" id="{2E9489FA-E533-4D12-B03A-0C34989798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6209608" y="2225634"/>
                <a:ext cx="228500" cy="171376"/>
              </a:xfrm>
              <a:prstGeom prst="rect">
                <a:avLst/>
              </a:prstGeom>
            </p:spPr>
          </p:pic>
        </p:grpSp>
        <p:grpSp>
          <p:nvGrpSpPr>
            <p:cNvPr id="12" name="Group 118">
              <a:extLst>
                <a:ext uri="{FF2B5EF4-FFF2-40B4-BE49-F238E27FC236}">
                  <a16:creationId xmlns:a16="http://schemas.microsoft.com/office/drawing/2014/main" id="{31DC7441-F6B0-46B5-AB5B-561D6D81C8EB}"/>
                </a:ext>
              </a:extLst>
            </p:cNvPr>
            <p:cNvGrpSpPr/>
            <p:nvPr/>
          </p:nvGrpSpPr>
          <p:grpSpPr>
            <a:xfrm>
              <a:off x="6646664" y="3386235"/>
              <a:ext cx="2233650" cy="2581942"/>
              <a:chOff x="5999336" y="3386235"/>
              <a:chExt cx="2233650" cy="2581942"/>
            </a:xfrm>
          </p:grpSpPr>
          <p:sp>
            <p:nvSpPr>
              <p:cNvPr id="13" name="Rectangle: Rounded Corners 157">
                <a:extLst>
                  <a:ext uri="{FF2B5EF4-FFF2-40B4-BE49-F238E27FC236}">
                    <a16:creationId xmlns:a16="http://schemas.microsoft.com/office/drawing/2014/main" id="{07E5C859-3A4C-4AA2-B581-24341EA3B5A3}"/>
                  </a:ext>
                </a:extLst>
              </p:cNvPr>
              <p:cNvSpPr/>
              <p:nvPr/>
            </p:nvSpPr>
            <p:spPr>
              <a:xfrm>
                <a:off x="5999336" y="3386235"/>
                <a:ext cx="2233650" cy="2581942"/>
              </a:xfrm>
              <a:prstGeom prst="roundRect">
                <a:avLst>
                  <a:gd name="adj" fmla="val 11649"/>
                </a:avLst>
              </a:prstGeom>
              <a:noFill/>
              <a:ln w="12700" cap="flat" cmpd="sng" algn="ctr">
                <a:solidFill>
                  <a:schemeClr val="accent3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400" b="0" i="0" u="none" strike="noStrike" kern="0" cap="none" spc="0" normalizeH="0" baseline="0" noProof="0">
                  <a:ln>
                    <a:gradFill>
                      <a:gsLst>
                        <a:gs pos="0">
                          <a:srgbClr val="00A88E">
                            <a:lumMod val="5000"/>
                            <a:lumOff val="95000"/>
                          </a:srgbClr>
                        </a:gs>
                        <a:gs pos="74000">
                          <a:srgbClr val="00A88E">
                            <a:lumMod val="45000"/>
                            <a:lumOff val="55000"/>
                          </a:srgbClr>
                        </a:gs>
                        <a:gs pos="83000">
                          <a:srgbClr val="00A88E">
                            <a:lumMod val="45000"/>
                            <a:lumOff val="55000"/>
                          </a:srgbClr>
                        </a:gs>
                        <a:gs pos="100000">
                          <a:srgbClr val="00A88E">
                            <a:lumMod val="30000"/>
                            <a:lumOff val="70000"/>
                          </a:srgbClr>
                        </a:gs>
                      </a:gsLst>
                      <a:lin ang="5400000" scaled="1"/>
                    </a:gradFill>
                  </a:ln>
                  <a:noFill/>
                  <a:effectLst/>
                  <a:uLnTx/>
                  <a:uFillTx/>
                  <a:latin typeface="Kaspersky Sans Display"/>
                  <a:ea typeface="+mn-ea"/>
                  <a:cs typeface="+mn-cs"/>
                </a:endParaRPr>
              </a:p>
            </p:txBody>
          </p:sp>
          <p:sp>
            <p:nvSpPr>
              <p:cNvPr id="14" name="Rectangle: Rounded Corners 72">
                <a:extLst>
                  <a:ext uri="{FF2B5EF4-FFF2-40B4-BE49-F238E27FC236}">
                    <a16:creationId xmlns:a16="http://schemas.microsoft.com/office/drawing/2014/main" id="{64CE5F37-E48D-4EBC-9026-A75913F65A5C}"/>
                  </a:ext>
                </a:extLst>
              </p:cNvPr>
              <p:cNvSpPr/>
              <p:nvPr/>
            </p:nvSpPr>
            <p:spPr>
              <a:xfrm>
                <a:off x="6442097" y="4991901"/>
                <a:ext cx="1348129" cy="378017"/>
              </a:xfrm>
              <a:prstGeom prst="roundRect">
                <a:avLst>
                  <a:gd name="adj" fmla="val 25518"/>
                </a:avLst>
              </a:prstGeom>
              <a:noFill/>
              <a:ln w="12700">
                <a:solidFill>
                  <a:schemeClr val="accent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44000" tIns="36000" rIns="144000" bIns="54000" rtlCol="0" anchor="ctr"/>
              <a:lstStyle/>
              <a:p>
                <a:pPr marL="0" marR="0" lvl="0" indent="0" algn="ctr" defTabSz="121914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Kaspersky Sans Display"/>
                    <a:ea typeface="+mn-ea"/>
                    <a:cs typeface="Arial" panose="020B0604020202020204" pitchFamily="34" charset="0"/>
                  </a:rPr>
                  <a:t>Корреляция</a:t>
                </a:r>
              </a:p>
            </p:txBody>
          </p:sp>
          <p:sp>
            <p:nvSpPr>
              <p:cNvPr id="15" name="Rectangle: Rounded Corners 73">
                <a:extLst>
                  <a:ext uri="{FF2B5EF4-FFF2-40B4-BE49-F238E27FC236}">
                    <a16:creationId xmlns:a16="http://schemas.microsoft.com/office/drawing/2014/main" id="{6E55E904-C9CC-419F-AE65-D08F75FD4514}"/>
                  </a:ext>
                </a:extLst>
              </p:cNvPr>
              <p:cNvSpPr/>
              <p:nvPr/>
            </p:nvSpPr>
            <p:spPr>
              <a:xfrm>
                <a:off x="6442096" y="4045629"/>
                <a:ext cx="1348131" cy="378017"/>
              </a:xfrm>
              <a:prstGeom prst="roundRect">
                <a:avLst>
                  <a:gd name="adj" fmla="val 23441"/>
                </a:avLst>
              </a:prstGeom>
              <a:noFill/>
              <a:ln w="12700">
                <a:solidFill>
                  <a:schemeClr val="accent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44000" tIns="36000" rIns="144000" bIns="54000" rtlCol="0" anchor="ctr"/>
              <a:lstStyle/>
              <a:p>
                <a:pPr marL="0" marR="0" lvl="0" indent="0" algn="ctr" defTabSz="121914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Kaspersky Sans Display"/>
                    <a:ea typeface="+mn-ea"/>
                    <a:cs typeface="Arial" panose="020B0604020202020204" pitchFamily="34" charset="0"/>
                  </a:rPr>
                  <a:t>Обогащение</a:t>
                </a:r>
              </a:p>
            </p:txBody>
          </p:sp>
          <p:sp>
            <p:nvSpPr>
              <p:cNvPr id="16" name="Rectangle: Rounded Corners 74">
                <a:extLst>
                  <a:ext uri="{FF2B5EF4-FFF2-40B4-BE49-F238E27FC236}">
                    <a16:creationId xmlns:a16="http://schemas.microsoft.com/office/drawing/2014/main" id="{EACF2675-47A9-4653-A385-86CFF27C18FF}"/>
                  </a:ext>
                </a:extLst>
              </p:cNvPr>
              <p:cNvSpPr/>
              <p:nvPr/>
            </p:nvSpPr>
            <p:spPr>
              <a:xfrm>
                <a:off x="6442096" y="4518765"/>
                <a:ext cx="1348130" cy="378017"/>
              </a:xfrm>
              <a:prstGeom prst="roundRect">
                <a:avLst>
                  <a:gd name="adj" fmla="val 27527"/>
                </a:avLst>
              </a:prstGeom>
              <a:noFill/>
              <a:ln w="12700">
                <a:solidFill>
                  <a:schemeClr val="accent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44000" tIns="36000" rIns="144000" bIns="54000" rtlCol="0" anchor="ctr"/>
              <a:lstStyle/>
              <a:p>
                <a:pPr marL="0" marR="0" lvl="0" indent="0" algn="ctr" defTabSz="121914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Kaspersky Sans Display"/>
                    <a:ea typeface="+mn-ea"/>
                    <a:cs typeface="Arial" panose="020B0604020202020204" pitchFamily="34" charset="0"/>
                  </a:rPr>
                  <a:t>Визуализация</a:t>
                </a:r>
              </a:p>
            </p:txBody>
          </p:sp>
          <p:sp>
            <p:nvSpPr>
              <p:cNvPr id="17" name="Прямоугольник 14">
                <a:extLst>
                  <a:ext uri="{FF2B5EF4-FFF2-40B4-BE49-F238E27FC236}">
                    <a16:creationId xmlns:a16="http://schemas.microsoft.com/office/drawing/2014/main" id="{3A74DA69-B3A9-42D4-9A11-F039BE74F41C}"/>
                  </a:ext>
                </a:extLst>
              </p:cNvPr>
              <p:cNvSpPr/>
              <p:nvPr/>
            </p:nvSpPr>
            <p:spPr>
              <a:xfrm>
                <a:off x="6303010" y="5533944"/>
                <a:ext cx="1626303" cy="244767"/>
              </a:xfrm>
              <a:prstGeom prst="rect">
                <a:avLst/>
              </a:prstGeom>
            </p:spPr>
            <p:txBody>
              <a:bodyPr wrap="square" lIns="0" tIns="36000" rIns="0" bIns="54000" anchor="b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Kaspersky Sans Display"/>
                    <a:ea typeface="+mn-ea"/>
                    <a:cs typeface="+mn-cs"/>
                  </a:rPr>
                  <a:t>+ </a:t>
                </a:r>
                <a:r>
                  <a:rPr kumimoji="0" lang="ru-RU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Kaspersky Sans Display"/>
                    <a:ea typeface="+mn-ea"/>
                    <a:cs typeface="+mn-cs"/>
                  </a:rPr>
                  <a:t>Инциденты </a:t>
                </a: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Kaspersky Sans Display"/>
                    <a:ea typeface="+mn-ea"/>
                    <a:cs typeface="+mn-cs"/>
                  </a:rPr>
                  <a:t>EDR</a:t>
                </a:r>
              </a:p>
            </p:txBody>
          </p:sp>
          <p:sp>
            <p:nvSpPr>
              <p:cNvPr id="18" name="Shape 1647">
                <a:extLst>
                  <a:ext uri="{FF2B5EF4-FFF2-40B4-BE49-F238E27FC236}">
                    <a16:creationId xmlns:a16="http://schemas.microsoft.com/office/drawing/2014/main" id="{85A68920-580F-483D-B5C3-DA008E3D2B86}"/>
                  </a:ext>
                </a:extLst>
              </p:cNvPr>
              <p:cNvSpPr/>
              <p:nvPr/>
            </p:nvSpPr>
            <p:spPr>
              <a:xfrm>
                <a:off x="6969946" y="3595819"/>
                <a:ext cx="689558" cy="337100"/>
              </a:xfrm>
              <a:prstGeom prst="rect">
                <a:avLst/>
              </a:prstGeom>
              <a:noFill/>
              <a:ln w="3175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0" tIns="36000" rIns="0" bIns="54000" numCol="1" anchor="t">
                <a:spAutoFit/>
              </a:bodyPr>
              <a:lstStyle>
                <a:lvl1pPr algn="ctr">
                  <a:defRPr sz="6000">
                    <a:solidFill>
                      <a:srgbClr val="FFFFFF"/>
                    </a:solidFill>
                    <a:latin typeface="Lato Light"/>
                    <a:ea typeface="Lato Light"/>
                    <a:cs typeface="Lato Light"/>
                    <a:sym typeface="Lato Light"/>
                  </a:defRPr>
                </a:lvl1pPr>
              </a:lstStyle>
              <a:p>
                <a:pPr marL="0" marR="0" lvl="0" indent="0" algn="l" defTabSz="41275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0" cap="none" spc="0" normalizeH="0" baseline="0" noProof="0" dirty="0">
                    <a:ln>
                      <a:noFill/>
                    </a:ln>
                    <a:gradFill>
                      <a:gsLst>
                        <a:gs pos="0">
                          <a:srgbClr val="7EFF33"/>
                        </a:gs>
                        <a:gs pos="75000">
                          <a:srgbClr val="23D1AE"/>
                        </a:gs>
                      </a:gsLst>
                      <a:lin ang="0" scaled="0"/>
                    </a:gradFill>
                    <a:effectLst/>
                    <a:uLnTx/>
                    <a:uFillTx/>
                    <a:latin typeface="Kaspersky Sans Display"/>
                    <a:ea typeface="+mn-ea"/>
                    <a:cs typeface="Lato Light"/>
                    <a:sym typeface="Lato Light"/>
                  </a:rPr>
                  <a:t>EDR</a:t>
                </a:r>
              </a:p>
            </p:txBody>
          </p:sp>
        </p:grpSp>
      </p:grpSp>
      <p:grpSp>
        <p:nvGrpSpPr>
          <p:cNvPr id="25" name="Group 133">
            <a:extLst>
              <a:ext uri="{FF2B5EF4-FFF2-40B4-BE49-F238E27FC236}">
                <a16:creationId xmlns:a16="http://schemas.microsoft.com/office/drawing/2014/main" id="{E2F1707E-36F3-4632-9661-15F67295F317}"/>
              </a:ext>
            </a:extLst>
          </p:cNvPr>
          <p:cNvGrpSpPr/>
          <p:nvPr/>
        </p:nvGrpSpPr>
        <p:grpSpPr>
          <a:xfrm>
            <a:off x="9027175" y="1997713"/>
            <a:ext cx="2695783" cy="3970464"/>
            <a:chOff x="9070939" y="1997713"/>
            <a:chExt cx="2695783" cy="3970464"/>
          </a:xfrm>
        </p:grpSpPr>
        <p:cxnSp>
          <p:nvCxnSpPr>
            <p:cNvPr id="26" name="Straight Connector 24">
              <a:extLst>
                <a:ext uri="{FF2B5EF4-FFF2-40B4-BE49-F238E27FC236}">
                  <a16:creationId xmlns:a16="http://schemas.microsoft.com/office/drawing/2014/main" id="{707CF443-60C7-424A-B7C3-127B03BEA5FB}"/>
                </a:ext>
              </a:extLst>
            </p:cNvPr>
            <p:cNvCxnSpPr>
              <a:cxnSpLocks/>
              <a:stCxn id="31" idx="0"/>
              <a:endCxn id="27" idx="2"/>
            </p:cNvCxnSpPr>
            <p:nvPr/>
          </p:nvCxnSpPr>
          <p:spPr>
            <a:xfrm flipV="1">
              <a:off x="10187764" y="2993891"/>
              <a:ext cx="0" cy="392344"/>
            </a:xfrm>
            <a:prstGeom prst="straightConnector1">
              <a:avLst/>
            </a:prstGeom>
            <a:ln w="12700">
              <a:solidFill>
                <a:schemeClr val="accent4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: Rounded Corners 157">
              <a:extLst>
                <a:ext uri="{FF2B5EF4-FFF2-40B4-BE49-F238E27FC236}">
                  <a16:creationId xmlns:a16="http://schemas.microsoft.com/office/drawing/2014/main" id="{586F7D00-0B06-43D3-A976-7B970A2285AD}"/>
                </a:ext>
              </a:extLst>
            </p:cNvPr>
            <p:cNvSpPr/>
            <p:nvPr/>
          </p:nvSpPr>
          <p:spPr>
            <a:xfrm>
              <a:off x="9070939" y="1997713"/>
              <a:ext cx="2233649" cy="996178"/>
            </a:xfrm>
            <a:prstGeom prst="roundRect">
              <a:avLst>
                <a:gd name="adj" fmla="val 12765"/>
              </a:avLst>
            </a:prstGeom>
            <a:gradFill flip="none" rotWithShape="1">
              <a:gsLst>
                <a:gs pos="0">
                  <a:srgbClr val="375050">
                    <a:alpha val="35000"/>
                  </a:srgbClr>
                </a:gs>
                <a:gs pos="100000">
                  <a:srgbClr val="375050">
                    <a:alpha val="20000"/>
                  </a:srgbClr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6000" tIns="36000" rIns="36000" bIns="3600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grpSp>
          <p:nvGrpSpPr>
            <p:cNvPr id="28" name="Group 95">
              <a:extLst>
                <a:ext uri="{FF2B5EF4-FFF2-40B4-BE49-F238E27FC236}">
                  <a16:creationId xmlns:a16="http://schemas.microsoft.com/office/drawing/2014/main" id="{7C06692F-7487-40F4-B54D-1B07594BF1EC}"/>
                </a:ext>
              </a:extLst>
            </p:cNvPr>
            <p:cNvGrpSpPr/>
            <p:nvPr/>
          </p:nvGrpSpPr>
          <p:grpSpPr>
            <a:xfrm>
              <a:off x="9277465" y="2168119"/>
              <a:ext cx="1066064" cy="246221"/>
              <a:chOff x="6353604" y="4429537"/>
              <a:chExt cx="1066064" cy="246221"/>
            </a:xfrm>
          </p:grpSpPr>
          <p:sp>
            <p:nvSpPr>
              <p:cNvPr id="38" name="Freeform 31">
                <a:extLst>
                  <a:ext uri="{FF2B5EF4-FFF2-40B4-BE49-F238E27FC236}">
                    <a16:creationId xmlns:a16="http://schemas.microsoft.com/office/drawing/2014/main" id="{CD6AC563-68D7-44B3-8115-9441B58876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353604" y="4450759"/>
                <a:ext cx="205222" cy="203776"/>
              </a:xfrm>
              <a:custGeom>
                <a:avLst/>
                <a:gdLst>
                  <a:gd name="T0" fmla="*/ 119 w 238"/>
                  <a:gd name="T1" fmla="*/ 237 h 237"/>
                  <a:gd name="T2" fmla="*/ 209 w 238"/>
                  <a:gd name="T3" fmla="*/ 65 h 237"/>
                  <a:gd name="T4" fmla="*/ 185 w 238"/>
                  <a:gd name="T5" fmla="*/ 36 h 237"/>
                  <a:gd name="T6" fmla="*/ 119 w 238"/>
                  <a:gd name="T7" fmla="*/ 185 h 237"/>
                  <a:gd name="T8" fmla="*/ 101 w 238"/>
                  <a:gd name="T9" fmla="*/ 186 h 237"/>
                  <a:gd name="T10" fmla="*/ 94 w 238"/>
                  <a:gd name="T11" fmla="*/ 188 h 237"/>
                  <a:gd name="T12" fmla="*/ 158 w 238"/>
                  <a:gd name="T13" fmla="*/ 193 h 237"/>
                  <a:gd name="T14" fmla="*/ 146 w 238"/>
                  <a:gd name="T15" fmla="*/ 182 h 237"/>
                  <a:gd name="T16" fmla="*/ 140 w 238"/>
                  <a:gd name="T17" fmla="*/ 180 h 237"/>
                  <a:gd name="T18" fmla="*/ 94 w 238"/>
                  <a:gd name="T19" fmla="*/ 170 h 237"/>
                  <a:gd name="T20" fmla="*/ 75 w 238"/>
                  <a:gd name="T21" fmla="*/ 188 h 237"/>
                  <a:gd name="T22" fmla="*/ 68 w 238"/>
                  <a:gd name="T23" fmla="*/ 91 h 237"/>
                  <a:gd name="T24" fmla="*/ 74 w 238"/>
                  <a:gd name="T25" fmla="*/ 49 h 237"/>
                  <a:gd name="T26" fmla="*/ 183 w 238"/>
                  <a:gd name="T27" fmla="*/ 79 h 237"/>
                  <a:gd name="T28" fmla="*/ 186 w 238"/>
                  <a:gd name="T29" fmla="*/ 85 h 237"/>
                  <a:gd name="T30" fmla="*/ 146 w 238"/>
                  <a:gd name="T31" fmla="*/ 182 h 237"/>
                  <a:gd name="T32" fmla="*/ 101 w 238"/>
                  <a:gd name="T33" fmla="*/ 51 h 237"/>
                  <a:gd name="T34" fmla="*/ 127 w 238"/>
                  <a:gd name="T35" fmla="*/ 24 h 237"/>
                  <a:gd name="T36" fmla="*/ 127 w 238"/>
                  <a:gd name="T37" fmla="*/ 24 h 237"/>
                  <a:gd name="T38" fmla="*/ 110 w 238"/>
                  <a:gd name="T39" fmla="*/ 24 h 237"/>
                  <a:gd name="T40" fmla="*/ 119 w 238"/>
                  <a:gd name="T41" fmla="*/ 13 h 237"/>
                  <a:gd name="T42" fmla="*/ 119 w 238"/>
                  <a:gd name="T43" fmla="*/ 13 h 237"/>
                  <a:gd name="T44" fmla="*/ 119 w 238"/>
                  <a:gd name="T45" fmla="*/ 13 h 237"/>
                  <a:gd name="T46" fmla="*/ 48 w 238"/>
                  <a:gd name="T47" fmla="*/ 76 h 237"/>
                  <a:gd name="T48" fmla="*/ 13 w 238"/>
                  <a:gd name="T49" fmla="*/ 119 h 237"/>
                  <a:gd name="T50" fmla="*/ 40 w 238"/>
                  <a:gd name="T51" fmla="*/ 119 h 237"/>
                  <a:gd name="T52" fmla="*/ 13 w 238"/>
                  <a:gd name="T53" fmla="*/ 119 h 237"/>
                  <a:gd name="T54" fmla="*/ 68 w 238"/>
                  <a:gd name="T55" fmla="*/ 191 h 237"/>
                  <a:gd name="T56" fmla="*/ 119 w 238"/>
                  <a:gd name="T57" fmla="*/ 224 h 237"/>
                  <a:gd name="T58" fmla="*/ 73 w 238"/>
                  <a:gd name="T59" fmla="*/ 196 h 237"/>
                  <a:gd name="T60" fmla="*/ 179 w 238"/>
                  <a:gd name="T61" fmla="*/ 205 h 237"/>
                  <a:gd name="T62" fmla="*/ 169 w 238"/>
                  <a:gd name="T63" fmla="*/ 191 h 237"/>
                  <a:gd name="T64" fmla="*/ 185 w 238"/>
                  <a:gd name="T65" fmla="*/ 201 h 237"/>
                  <a:gd name="T66" fmla="*/ 192 w 238"/>
                  <a:gd name="T67" fmla="*/ 83 h 237"/>
                  <a:gd name="T68" fmla="*/ 213 w 238"/>
                  <a:gd name="T69" fmla="*/ 167 h 237"/>
                  <a:gd name="T70" fmla="*/ 151 w 238"/>
                  <a:gd name="T71" fmla="*/ 77 h 237"/>
                  <a:gd name="T72" fmla="*/ 119 w 238"/>
                  <a:gd name="T73" fmla="*/ 76 h 237"/>
                  <a:gd name="T74" fmla="*/ 87 w 238"/>
                  <a:gd name="T75" fmla="*/ 77 h 237"/>
                  <a:gd name="T76" fmla="*/ 86 w 238"/>
                  <a:gd name="T77" fmla="*/ 162 h 237"/>
                  <a:gd name="T78" fmla="*/ 125 w 238"/>
                  <a:gd name="T79" fmla="*/ 135 h 237"/>
                  <a:gd name="T80" fmla="*/ 176 w 238"/>
                  <a:gd name="T81" fmla="*/ 124 h 237"/>
                  <a:gd name="T82" fmla="*/ 86 w 238"/>
                  <a:gd name="T83" fmla="*/ 115 h 237"/>
                  <a:gd name="T84" fmla="*/ 152 w 238"/>
                  <a:gd name="T85" fmla="*/ 155 h 237"/>
                  <a:gd name="T86" fmla="*/ 172 w 238"/>
                  <a:gd name="T87" fmla="*/ 135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38" h="236">
                    <a:moveTo>
                      <a:pt x="119" y="0"/>
                    </a:moveTo>
                    <a:cubicBezTo>
                      <a:pt x="53" y="0"/>
                      <a:pt x="0" y="53"/>
                      <a:pt x="0" y="119"/>
                    </a:cubicBezTo>
                    <a:cubicBezTo>
                      <a:pt x="0" y="184"/>
                      <a:pt x="53" y="237"/>
                      <a:pt x="119" y="237"/>
                    </a:cubicBezTo>
                    <a:cubicBezTo>
                      <a:pt x="184" y="237"/>
                      <a:pt x="238" y="184"/>
                      <a:pt x="238" y="119"/>
                    </a:cubicBezTo>
                    <a:cubicBezTo>
                      <a:pt x="238" y="53"/>
                      <a:pt x="184" y="0"/>
                      <a:pt x="119" y="0"/>
                    </a:cubicBezTo>
                    <a:moveTo>
                      <a:pt x="209" y="65"/>
                    </a:moveTo>
                    <a:cubicBezTo>
                      <a:pt x="203" y="69"/>
                      <a:pt x="197" y="73"/>
                      <a:pt x="189" y="76"/>
                    </a:cubicBezTo>
                    <a:cubicBezTo>
                      <a:pt x="184" y="65"/>
                      <a:pt x="177" y="55"/>
                      <a:pt x="169" y="46"/>
                    </a:cubicBezTo>
                    <a:cubicBezTo>
                      <a:pt x="175" y="43"/>
                      <a:pt x="180" y="40"/>
                      <a:pt x="185" y="36"/>
                    </a:cubicBezTo>
                    <a:cubicBezTo>
                      <a:pt x="195" y="44"/>
                      <a:pt x="203" y="54"/>
                      <a:pt x="209" y="65"/>
                    </a:cubicBezTo>
                    <a:moveTo>
                      <a:pt x="101" y="186"/>
                    </a:moveTo>
                    <a:cubicBezTo>
                      <a:pt x="107" y="185"/>
                      <a:pt x="113" y="185"/>
                      <a:pt x="119" y="185"/>
                    </a:cubicBezTo>
                    <a:cubicBezTo>
                      <a:pt x="125" y="185"/>
                      <a:pt x="131" y="185"/>
                      <a:pt x="137" y="186"/>
                    </a:cubicBezTo>
                    <a:cubicBezTo>
                      <a:pt x="130" y="198"/>
                      <a:pt x="123" y="208"/>
                      <a:pt x="119" y="214"/>
                    </a:cubicBezTo>
                    <a:cubicBezTo>
                      <a:pt x="114" y="208"/>
                      <a:pt x="108" y="198"/>
                      <a:pt x="101" y="186"/>
                    </a:cubicBezTo>
                    <a:moveTo>
                      <a:pt x="110" y="213"/>
                    </a:moveTo>
                    <a:cubicBezTo>
                      <a:pt x="102" y="209"/>
                      <a:pt x="91" y="203"/>
                      <a:pt x="80" y="193"/>
                    </a:cubicBezTo>
                    <a:cubicBezTo>
                      <a:pt x="85" y="191"/>
                      <a:pt x="89" y="189"/>
                      <a:pt x="94" y="188"/>
                    </a:cubicBezTo>
                    <a:cubicBezTo>
                      <a:pt x="100" y="198"/>
                      <a:pt x="106" y="207"/>
                      <a:pt x="110" y="213"/>
                    </a:cubicBezTo>
                    <a:moveTo>
                      <a:pt x="143" y="188"/>
                    </a:moveTo>
                    <a:cubicBezTo>
                      <a:pt x="148" y="189"/>
                      <a:pt x="153" y="191"/>
                      <a:pt x="158" y="193"/>
                    </a:cubicBezTo>
                    <a:cubicBezTo>
                      <a:pt x="147" y="203"/>
                      <a:pt x="135" y="210"/>
                      <a:pt x="127" y="213"/>
                    </a:cubicBezTo>
                    <a:cubicBezTo>
                      <a:pt x="132" y="207"/>
                      <a:pt x="138" y="198"/>
                      <a:pt x="143" y="188"/>
                    </a:cubicBezTo>
                    <a:moveTo>
                      <a:pt x="146" y="182"/>
                    </a:moveTo>
                    <a:cubicBezTo>
                      <a:pt x="148" y="178"/>
                      <a:pt x="149" y="175"/>
                      <a:pt x="151" y="171"/>
                    </a:cubicBezTo>
                    <a:cubicBezTo>
                      <a:pt x="148" y="171"/>
                      <a:pt x="146" y="171"/>
                      <a:pt x="144" y="170"/>
                    </a:cubicBezTo>
                    <a:cubicBezTo>
                      <a:pt x="143" y="174"/>
                      <a:pt x="141" y="177"/>
                      <a:pt x="140" y="180"/>
                    </a:cubicBezTo>
                    <a:cubicBezTo>
                      <a:pt x="133" y="179"/>
                      <a:pt x="126" y="178"/>
                      <a:pt x="119" y="178"/>
                    </a:cubicBezTo>
                    <a:cubicBezTo>
                      <a:pt x="112" y="178"/>
                      <a:pt x="105" y="179"/>
                      <a:pt x="98" y="180"/>
                    </a:cubicBezTo>
                    <a:cubicBezTo>
                      <a:pt x="97" y="177"/>
                      <a:pt x="95" y="174"/>
                      <a:pt x="94" y="170"/>
                    </a:cubicBezTo>
                    <a:cubicBezTo>
                      <a:pt x="92" y="171"/>
                      <a:pt x="89" y="171"/>
                      <a:pt x="87" y="171"/>
                    </a:cubicBezTo>
                    <a:cubicBezTo>
                      <a:pt x="88" y="175"/>
                      <a:pt x="90" y="178"/>
                      <a:pt x="91" y="182"/>
                    </a:cubicBezTo>
                    <a:cubicBezTo>
                      <a:pt x="86" y="183"/>
                      <a:pt x="80" y="185"/>
                      <a:pt x="75" y="188"/>
                    </a:cubicBezTo>
                    <a:cubicBezTo>
                      <a:pt x="59" y="172"/>
                      <a:pt x="46" y="150"/>
                      <a:pt x="46" y="119"/>
                    </a:cubicBezTo>
                    <a:cubicBezTo>
                      <a:pt x="46" y="106"/>
                      <a:pt x="48" y="95"/>
                      <a:pt x="52" y="85"/>
                    </a:cubicBezTo>
                    <a:cubicBezTo>
                      <a:pt x="57" y="88"/>
                      <a:pt x="63" y="89"/>
                      <a:pt x="68" y="91"/>
                    </a:cubicBezTo>
                    <a:cubicBezTo>
                      <a:pt x="71" y="85"/>
                      <a:pt x="71" y="85"/>
                      <a:pt x="71" y="85"/>
                    </a:cubicBezTo>
                    <a:cubicBezTo>
                      <a:pt x="66" y="83"/>
                      <a:pt x="60" y="81"/>
                      <a:pt x="54" y="79"/>
                    </a:cubicBezTo>
                    <a:cubicBezTo>
                      <a:pt x="59" y="67"/>
                      <a:pt x="67" y="57"/>
                      <a:pt x="74" y="49"/>
                    </a:cubicBezTo>
                    <a:cubicBezTo>
                      <a:pt x="88" y="56"/>
                      <a:pt x="103" y="59"/>
                      <a:pt x="119" y="59"/>
                    </a:cubicBezTo>
                    <a:cubicBezTo>
                      <a:pt x="135" y="59"/>
                      <a:pt x="150" y="56"/>
                      <a:pt x="163" y="49"/>
                    </a:cubicBezTo>
                    <a:cubicBezTo>
                      <a:pt x="171" y="57"/>
                      <a:pt x="178" y="67"/>
                      <a:pt x="183" y="79"/>
                    </a:cubicBezTo>
                    <a:cubicBezTo>
                      <a:pt x="178" y="81"/>
                      <a:pt x="172" y="83"/>
                      <a:pt x="166" y="85"/>
                    </a:cubicBezTo>
                    <a:cubicBezTo>
                      <a:pt x="169" y="91"/>
                      <a:pt x="169" y="91"/>
                      <a:pt x="169" y="91"/>
                    </a:cubicBezTo>
                    <a:cubicBezTo>
                      <a:pt x="175" y="89"/>
                      <a:pt x="180" y="88"/>
                      <a:pt x="186" y="85"/>
                    </a:cubicBezTo>
                    <a:cubicBezTo>
                      <a:pt x="189" y="95"/>
                      <a:pt x="191" y="106"/>
                      <a:pt x="191" y="119"/>
                    </a:cubicBezTo>
                    <a:cubicBezTo>
                      <a:pt x="191" y="150"/>
                      <a:pt x="178" y="172"/>
                      <a:pt x="163" y="188"/>
                    </a:cubicBezTo>
                    <a:cubicBezTo>
                      <a:pt x="158" y="185"/>
                      <a:pt x="152" y="183"/>
                      <a:pt x="146" y="182"/>
                    </a:cubicBezTo>
                    <a:moveTo>
                      <a:pt x="137" y="51"/>
                    </a:moveTo>
                    <a:cubicBezTo>
                      <a:pt x="131" y="52"/>
                      <a:pt x="125" y="53"/>
                      <a:pt x="119" y="53"/>
                    </a:cubicBezTo>
                    <a:cubicBezTo>
                      <a:pt x="113" y="53"/>
                      <a:pt x="107" y="52"/>
                      <a:pt x="101" y="51"/>
                    </a:cubicBezTo>
                    <a:cubicBezTo>
                      <a:pt x="108" y="39"/>
                      <a:pt x="114" y="29"/>
                      <a:pt x="119" y="23"/>
                    </a:cubicBezTo>
                    <a:cubicBezTo>
                      <a:pt x="123" y="29"/>
                      <a:pt x="130" y="39"/>
                      <a:pt x="137" y="51"/>
                    </a:cubicBezTo>
                    <a:moveTo>
                      <a:pt x="127" y="24"/>
                    </a:moveTo>
                    <a:cubicBezTo>
                      <a:pt x="135" y="28"/>
                      <a:pt x="147" y="35"/>
                      <a:pt x="158" y="45"/>
                    </a:cubicBezTo>
                    <a:cubicBezTo>
                      <a:pt x="153" y="47"/>
                      <a:pt x="148" y="48"/>
                      <a:pt x="143" y="50"/>
                    </a:cubicBezTo>
                    <a:cubicBezTo>
                      <a:pt x="138" y="39"/>
                      <a:pt x="132" y="30"/>
                      <a:pt x="127" y="24"/>
                    </a:cubicBezTo>
                    <a:moveTo>
                      <a:pt x="94" y="50"/>
                    </a:moveTo>
                    <a:cubicBezTo>
                      <a:pt x="89" y="48"/>
                      <a:pt x="84" y="46"/>
                      <a:pt x="80" y="44"/>
                    </a:cubicBezTo>
                    <a:cubicBezTo>
                      <a:pt x="91" y="34"/>
                      <a:pt x="102" y="28"/>
                      <a:pt x="110" y="24"/>
                    </a:cubicBezTo>
                    <a:cubicBezTo>
                      <a:pt x="106" y="30"/>
                      <a:pt x="100" y="39"/>
                      <a:pt x="94" y="50"/>
                    </a:cubicBezTo>
                    <a:moveTo>
                      <a:pt x="119" y="13"/>
                    </a:moveTo>
                    <a:cubicBezTo>
                      <a:pt x="119" y="13"/>
                      <a:pt x="119" y="13"/>
                      <a:pt x="119" y="13"/>
                    </a:cubicBezTo>
                    <a:cubicBezTo>
                      <a:pt x="141" y="13"/>
                      <a:pt x="162" y="20"/>
                      <a:pt x="179" y="32"/>
                    </a:cubicBezTo>
                    <a:cubicBezTo>
                      <a:pt x="174" y="36"/>
                      <a:pt x="170" y="39"/>
                      <a:pt x="164" y="41"/>
                    </a:cubicBezTo>
                    <a:cubicBezTo>
                      <a:pt x="143" y="21"/>
                      <a:pt x="119" y="13"/>
                      <a:pt x="119" y="13"/>
                    </a:cubicBezTo>
                    <a:cubicBezTo>
                      <a:pt x="119" y="13"/>
                      <a:pt x="95" y="21"/>
                      <a:pt x="73" y="41"/>
                    </a:cubicBezTo>
                    <a:cubicBezTo>
                      <a:pt x="68" y="39"/>
                      <a:pt x="63" y="36"/>
                      <a:pt x="59" y="32"/>
                    </a:cubicBezTo>
                    <a:cubicBezTo>
                      <a:pt x="76" y="20"/>
                      <a:pt x="96" y="13"/>
                      <a:pt x="119" y="13"/>
                    </a:cubicBezTo>
                    <a:moveTo>
                      <a:pt x="53" y="36"/>
                    </a:moveTo>
                    <a:cubicBezTo>
                      <a:pt x="58" y="40"/>
                      <a:pt x="63" y="43"/>
                      <a:pt x="68" y="46"/>
                    </a:cubicBezTo>
                    <a:cubicBezTo>
                      <a:pt x="61" y="55"/>
                      <a:pt x="54" y="65"/>
                      <a:pt x="48" y="76"/>
                    </a:cubicBezTo>
                    <a:cubicBezTo>
                      <a:pt x="41" y="73"/>
                      <a:pt x="34" y="69"/>
                      <a:pt x="28" y="65"/>
                    </a:cubicBezTo>
                    <a:cubicBezTo>
                      <a:pt x="35" y="54"/>
                      <a:pt x="43" y="44"/>
                      <a:pt x="53" y="36"/>
                    </a:cubicBezTo>
                    <a:moveTo>
                      <a:pt x="13" y="119"/>
                    </a:moveTo>
                    <a:cubicBezTo>
                      <a:pt x="13" y="101"/>
                      <a:pt x="18" y="85"/>
                      <a:pt x="25" y="71"/>
                    </a:cubicBezTo>
                    <a:cubicBezTo>
                      <a:pt x="31" y="75"/>
                      <a:pt x="38" y="79"/>
                      <a:pt x="46" y="83"/>
                    </a:cubicBezTo>
                    <a:cubicBezTo>
                      <a:pt x="42" y="93"/>
                      <a:pt x="40" y="105"/>
                      <a:pt x="40" y="119"/>
                    </a:cubicBezTo>
                    <a:cubicBezTo>
                      <a:pt x="40" y="132"/>
                      <a:pt x="42" y="144"/>
                      <a:pt x="46" y="155"/>
                    </a:cubicBezTo>
                    <a:cubicBezTo>
                      <a:pt x="39" y="158"/>
                      <a:pt x="31" y="162"/>
                      <a:pt x="25" y="167"/>
                    </a:cubicBezTo>
                    <a:cubicBezTo>
                      <a:pt x="18" y="152"/>
                      <a:pt x="13" y="136"/>
                      <a:pt x="13" y="119"/>
                    </a:cubicBezTo>
                    <a:moveTo>
                      <a:pt x="28" y="173"/>
                    </a:moveTo>
                    <a:cubicBezTo>
                      <a:pt x="34" y="168"/>
                      <a:pt x="41" y="164"/>
                      <a:pt x="48" y="161"/>
                    </a:cubicBezTo>
                    <a:cubicBezTo>
                      <a:pt x="54" y="173"/>
                      <a:pt x="61" y="183"/>
                      <a:pt x="68" y="191"/>
                    </a:cubicBezTo>
                    <a:cubicBezTo>
                      <a:pt x="63" y="194"/>
                      <a:pt x="58" y="197"/>
                      <a:pt x="53" y="201"/>
                    </a:cubicBezTo>
                    <a:cubicBezTo>
                      <a:pt x="43" y="193"/>
                      <a:pt x="35" y="183"/>
                      <a:pt x="28" y="173"/>
                    </a:cubicBezTo>
                    <a:moveTo>
                      <a:pt x="119" y="224"/>
                    </a:moveTo>
                    <a:cubicBezTo>
                      <a:pt x="119" y="224"/>
                      <a:pt x="119" y="224"/>
                      <a:pt x="119" y="224"/>
                    </a:cubicBezTo>
                    <a:cubicBezTo>
                      <a:pt x="96" y="224"/>
                      <a:pt x="76" y="217"/>
                      <a:pt x="59" y="205"/>
                    </a:cubicBezTo>
                    <a:cubicBezTo>
                      <a:pt x="63" y="202"/>
                      <a:pt x="68" y="199"/>
                      <a:pt x="73" y="196"/>
                    </a:cubicBezTo>
                    <a:cubicBezTo>
                      <a:pt x="95" y="216"/>
                      <a:pt x="119" y="224"/>
                      <a:pt x="119" y="224"/>
                    </a:cubicBezTo>
                    <a:cubicBezTo>
                      <a:pt x="119" y="224"/>
                      <a:pt x="143" y="216"/>
                      <a:pt x="164" y="196"/>
                    </a:cubicBezTo>
                    <a:cubicBezTo>
                      <a:pt x="170" y="199"/>
                      <a:pt x="174" y="202"/>
                      <a:pt x="179" y="205"/>
                    </a:cubicBezTo>
                    <a:cubicBezTo>
                      <a:pt x="162" y="217"/>
                      <a:pt x="141" y="224"/>
                      <a:pt x="119" y="224"/>
                    </a:cubicBezTo>
                    <a:moveTo>
                      <a:pt x="185" y="201"/>
                    </a:moveTo>
                    <a:cubicBezTo>
                      <a:pt x="180" y="197"/>
                      <a:pt x="175" y="194"/>
                      <a:pt x="169" y="191"/>
                    </a:cubicBezTo>
                    <a:cubicBezTo>
                      <a:pt x="177" y="183"/>
                      <a:pt x="184" y="173"/>
                      <a:pt x="189" y="161"/>
                    </a:cubicBezTo>
                    <a:cubicBezTo>
                      <a:pt x="196" y="164"/>
                      <a:pt x="203" y="168"/>
                      <a:pt x="209" y="173"/>
                    </a:cubicBezTo>
                    <a:cubicBezTo>
                      <a:pt x="203" y="183"/>
                      <a:pt x="195" y="193"/>
                      <a:pt x="185" y="201"/>
                    </a:cubicBezTo>
                    <a:moveTo>
                      <a:pt x="192" y="155"/>
                    </a:moveTo>
                    <a:cubicBezTo>
                      <a:pt x="196" y="144"/>
                      <a:pt x="198" y="132"/>
                      <a:pt x="198" y="119"/>
                    </a:cubicBezTo>
                    <a:cubicBezTo>
                      <a:pt x="198" y="105"/>
                      <a:pt x="196" y="93"/>
                      <a:pt x="192" y="83"/>
                    </a:cubicBezTo>
                    <a:cubicBezTo>
                      <a:pt x="199" y="79"/>
                      <a:pt x="206" y="75"/>
                      <a:pt x="213" y="71"/>
                    </a:cubicBezTo>
                    <a:cubicBezTo>
                      <a:pt x="220" y="85"/>
                      <a:pt x="224" y="101"/>
                      <a:pt x="224" y="119"/>
                    </a:cubicBezTo>
                    <a:cubicBezTo>
                      <a:pt x="224" y="136"/>
                      <a:pt x="220" y="152"/>
                      <a:pt x="213" y="167"/>
                    </a:cubicBezTo>
                    <a:cubicBezTo>
                      <a:pt x="206" y="162"/>
                      <a:pt x="199" y="158"/>
                      <a:pt x="192" y="155"/>
                    </a:cubicBezTo>
                    <a:moveTo>
                      <a:pt x="176" y="124"/>
                    </a:moveTo>
                    <a:cubicBezTo>
                      <a:pt x="151" y="77"/>
                      <a:pt x="151" y="77"/>
                      <a:pt x="151" y="77"/>
                    </a:cubicBezTo>
                    <a:cubicBezTo>
                      <a:pt x="148" y="72"/>
                      <a:pt x="144" y="69"/>
                      <a:pt x="139" y="69"/>
                    </a:cubicBezTo>
                    <a:cubicBezTo>
                      <a:pt x="131" y="69"/>
                      <a:pt x="125" y="75"/>
                      <a:pt x="125" y="82"/>
                    </a:cubicBezTo>
                    <a:cubicBezTo>
                      <a:pt x="125" y="79"/>
                      <a:pt x="122" y="76"/>
                      <a:pt x="119" y="76"/>
                    </a:cubicBezTo>
                    <a:cubicBezTo>
                      <a:pt x="115" y="76"/>
                      <a:pt x="112" y="79"/>
                      <a:pt x="112" y="82"/>
                    </a:cubicBezTo>
                    <a:cubicBezTo>
                      <a:pt x="112" y="75"/>
                      <a:pt x="106" y="69"/>
                      <a:pt x="99" y="69"/>
                    </a:cubicBezTo>
                    <a:cubicBezTo>
                      <a:pt x="94" y="69"/>
                      <a:pt x="89" y="72"/>
                      <a:pt x="87" y="77"/>
                    </a:cubicBezTo>
                    <a:cubicBezTo>
                      <a:pt x="62" y="124"/>
                      <a:pt x="62" y="124"/>
                      <a:pt x="62" y="124"/>
                    </a:cubicBezTo>
                    <a:cubicBezTo>
                      <a:pt x="60" y="127"/>
                      <a:pt x="59" y="131"/>
                      <a:pt x="59" y="135"/>
                    </a:cubicBezTo>
                    <a:cubicBezTo>
                      <a:pt x="59" y="150"/>
                      <a:pt x="71" y="162"/>
                      <a:pt x="86" y="162"/>
                    </a:cubicBezTo>
                    <a:cubicBezTo>
                      <a:pt x="100" y="162"/>
                      <a:pt x="112" y="150"/>
                      <a:pt x="112" y="135"/>
                    </a:cubicBezTo>
                    <a:cubicBezTo>
                      <a:pt x="112" y="139"/>
                      <a:pt x="115" y="142"/>
                      <a:pt x="119" y="142"/>
                    </a:cubicBezTo>
                    <a:cubicBezTo>
                      <a:pt x="122" y="142"/>
                      <a:pt x="125" y="139"/>
                      <a:pt x="125" y="135"/>
                    </a:cubicBezTo>
                    <a:cubicBezTo>
                      <a:pt x="125" y="150"/>
                      <a:pt x="137" y="162"/>
                      <a:pt x="152" y="162"/>
                    </a:cubicBezTo>
                    <a:cubicBezTo>
                      <a:pt x="166" y="162"/>
                      <a:pt x="178" y="150"/>
                      <a:pt x="178" y="135"/>
                    </a:cubicBezTo>
                    <a:cubicBezTo>
                      <a:pt x="178" y="131"/>
                      <a:pt x="177" y="127"/>
                      <a:pt x="176" y="124"/>
                    </a:cubicBezTo>
                    <a:moveTo>
                      <a:pt x="86" y="155"/>
                    </a:moveTo>
                    <a:cubicBezTo>
                      <a:pt x="75" y="155"/>
                      <a:pt x="66" y="146"/>
                      <a:pt x="66" y="135"/>
                    </a:cubicBezTo>
                    <a:cubicBezTo>
                      <a:pt x="66" y="124"/>
                      <a:pt x="75" y="115"/>
                      <a:pt x="86" y="115"/>
                    </a:cubicBezTo>
                    <a:cubicBezTo>
                      <a:pt x="97" y="115"/>
                      <a:pt x="106" y="124"/>
                      <a:pt x="106" y="135"/>
                    </a:cubicBezTo>
                    <a:cubicBezTo>
                      <a:pt x="106" y="146"/>
                      <a:pt x="97" y="155"/>
                      <a:pt x="86" y="155"/>
                    </a:cubicBezTo>
                    <a:moveTo>
                      <a:pt x="152" y="155"/>
                    </a:moveTo>
                    <a:cubicBezTo>
                      <a:pt x="141" y="155"/>
                      <a:pt x="132" y="146"/>
                      <a:pt x="132" y="135"/>
                    </a:cubicBezTo>
                    <a:cubicBezTo>
                      <a:pt x="132" y="124"/>
                      <a:pt x="141" y="115"/>
                      <a:pt x="152" y="115"/>
                    </a:cubicBezTo>
                    <a:cubicBezTo>
                      <a:pt x="163" y="115"/>
                      <a:pt x="172" y="124"/>
                      <a:pt x="172" y="135"/>
                    </a:cubicBezTo>
                    <a:cubicBezTo>
                      <a:pt x="172" y="146"/>
                      <a:pt x="163" y="155"/>
                      <a:pt x="152" y="15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4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+mn-cs"/>
                </a:endParaRPr>
              </a:p>
            </p:txBody>
          </p:sp>
          <p:sp>
            <p:nvSpPr>
              <p:cNvPr id="39" name="Прямоугольник 84">
                <a:extLst>
                  <a:ext uri="{FF2B5EF4-FFF2-40B4-BE49-F238E27FC236}">
                    <a16:creationId xmlns:a16="http://schemas.microsoft.com/office/drawing/2014/main" id="{F0F23789-0277-4BD2-AC05-1E9DBD0D97D4}"/>
                  </a:ext>
                </a:extLst>
              </p:cNvPr>
              <p:cNvSpPr/>
              <p:nvPr/>
            </p:nvSpPr>
            <p:spPr>
              <a:xfrm>
                <a:off x="6622288" y="4429537"/>
                <a:ext cx="797380" cy="246221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highlight>
                      <a:srgbClr val="000000">
                        <a:alpha val="0"/>
                      </a:srgbClr>
                    </a:highlight>
                    <a:uLnTx/>
                    <a:uFillTx/>
                    <a:latin typeface="Kaspersky Sans Display"/>
                    <a:ea typeface="+mn-ea"/>
                    <a:cs typeface="+mn-cs"/>
                  </a:rPr>
                  <a:t>Threat</a:t>
                </a:r>
                <a:r>
                  <a:rPr kumimoji="0" lang="ru-RU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highlight>
                      <a:srgbClr val="000000">
                        <a:alpha val="0"/>
                      </a:srgbClr>
                    </a:highlight>
                    <a:uLnTx/>
                    <a:uFillTx/>
                    <a:latin typeface="Kaspersky Sans Display"/>
                    <a:ea typeface="+mn-ea"/>
                    <a:cs typeface="+mn-cs"/>
                  </a:rPr>
                  <a:t> </a:t>
                </a:r>
                <a:r>
                  <a:rPr kumimoji="0" lang="en-US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highlight>
                      <a:srgbClr val="000000">
                        <a:alpha val="0"/>
                      </a:srgbClr>
                    </a:highlight>
                    <a:uLnTx/>
                    <a:uFillTx/>
                    <a:latin typeface="Kaspersky Sans Display"/>
                    <a:ea typeface="+mn-ea"/>
                    <a:cs typeface="+mn-cs"/>
                  </a:rPr>
                  <a:t>Intelligence</a:t>
                </a:r>
              </a:p>
            </p:txBody>
          </p:sp>
        </p:grpSp>
        <p:grpSp>
          <p:nvGrpSpPr>
            <p:cNvPr id="29" name="Group 98">
              <a:extLst>
                <a:ext uri="{FF2B5EF4-FFF2-40B4-BE49-F238E27FC236}">
                  <a16:creationId xmlns:a16="http://schemas.microsoft.com/office/drawing/2014/main" id="{FB9FE1E4-39ED-4945-99DD-1846E2D3DC72}"/>
                </a:ext>
              </a:extLst>
            </p:cNvPr>
            <p:cNvGrpSpPr/>
            <p:nvPr/>
          </p:nvGrpSpPr>
          <p:grpSpPr>
            <a:xfrm>
              <a:off x="9250874" y="2553615"/>
              <a:ext cx="1062139" cy="215444"/>
              <a:chOff x="10147682" y="2183507"/>
              <a:chExt cx="1062139" cy="215444"/>
            </a:xfrm>
          </p:grpSpPr>
          <p:sp>
            <p:nvSpPr>
              <p:cNvPr id="36" name="Прямоугольник 84">
                <a:extLst>
                  <a:ext uri="{FF2B5EF4-FFF2-40B4-BE49-F238E27FC236}">
                    <a16:creationId xmlns:a16="http://schemas.microsoft.com/office/drawing/2014/main" id="{ACD3D9EA-CB79-49BB-B4C6-6EA3CBAEB8FC}"/>
                  </a:ext>
                </a:extLst>
              </p:cNvPr>
              <p:cNvSpPr/>
              <p:nvPr/>
            </p:nvSpPr>
            <p:spPr>
              <a:xfrm>
                <a:off x="10412440" y="2183507"/>
                <a:ext cx="797381" cy="215444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highlight>
                      <a:srgbClr val="000000">
                        <a:alpha val="0"/>
                      </a:srgbClr>
                    </a:highlight>
                    <a:uLnTx/>
                    <a:uFillTx/>
                    <a:latin typeface="Kaspersky Sans Display"/>
                    <a:ea typeface="+mn-ea"/>
                    <a:cs typeface="+mn-cs"/>
                  </a:rPr>
                  <a:t>3rd party</a:t>
                </a:r>
                <a:endParaRPr kumimoji="0" lang="ru-RU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highlight>
                    <a:srgbClr val="000000">
                      <a:alpha val="0"/>
                    </a:srgbClr>
                  </a:highlight>
                  <a:uLnTx/>
                  <a:uFillTx/>
                  <a:latin typeface="Kaspersky Sans Display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highlight>
                      <a:srgbClr val="000000">
                        <a:alpha val="0"/>
                      </a:srgbClr>
                    </a:highlight>
                    <a:uLnTx/>
                    <a:uFillTx/>
                    <a:latin typeface="Kaspersky Sans Display"/>
                    <a:ea typeface="+mn-ea"/>
                    <a:cs typeface="+mn-cs"/>
                  </a:rPr>
                  <a:t>Сторонние события</a:t>
                </a:r>
              </a:p>
            </p:txBody>
          </p:sp>
          <p:pic>
            <p:nvPicPr>
              <p:cNvPr id="37" name="Graphic 100">
                <a:extLst>
                  <a:ext uri="{FF2B5EF4-FFF2-40B4-BE49-F238E27FC236}">
                    <a16:creationId xmlns:a16="http://schemas.microsoft.com/office/drawing/2014/main" id="{A7A241EB-A7A2-494B-8256-660858CAAD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10147682" y="2198896"/>
                <a:ext cx="202207" cy="190312"/>
              </a:xfrm>
              <a:prstGeom prst="rect">
                <a:avLst/>
              </a:prstGeom>
            </p:spPr>
          </p:pic>
        </p:grpSp>
        <p:grpSp>
          <p:nvGrpSpPr>
            <p:cNvPr id="30" name="Group 117">
              <a:extLst>
                <a:ext uri="{FF2B5EF4-FFF2-40B4-BE49-F238E27FC236}">
                  <a16:creationId xmlns:a16="http://schemas.microsoft.com/office/drawing/2014/main" id="{B591D384-939C-4CE7-9366-F39A23925E76}"/>
                </a:ext>
              </a:extLst>
            </p:cNvPr>
            <p:cNvGrpSpPr/>
            <p:nvPr/>
          </p:nvGrpSpPr>
          <p:grpSpPr>
            <a:xfrm>
              <a:off x="9070939" y="3386235"/>
              <a:ext cx="2695783" cy="2581942"/>
              <a:chOff x="8919700" y="3386235"/>
              <a:chExt cx="2695783" cy="2581942"/>
            </a:xfrm>
          </p:grpSpPr>
          <p:sp>
            <p:nvSpPr>
              <p:cNvPr id="31" name="Rectangle: Rounded Corners 157">
                <a:extLst>
                  <a:ext uri="{FF2B5EF4-FFF2-40B4-BE49-F238E27FC236}">
                    <a16:creationId xmlns:a16="http://schemas.microsoft.com/office/drawing/2014/main" id="{B44DBF93-0BD6-4248-98E6-7F70694F7FD9}"/>
                  </a:ext>
                </a:extLst>
              </p:cNvPr>
              <p:cNvSpPr/>
              <p:nvPr/>
            </p:nvSpPr>
            <p:spPr>
              <a:xfrm>
                <a:off x="8919700" y="3386235"/>
                <a:ext cx="2233650" cy="2581942"/>
              </a:xfrm>
              <a:prstGeom prst="roundRect">
                <a:avLst>
                  <a:gd name="adj" fmla="val 11760"/>
                </a:avLst>
              </a:prstGeom>
              <a:noFill/>
              <a:ln w="12700" cap="flat" cmpd="sng" algn="ctr">
                <a:solidFill>
                  <a:schemeClr val="accent3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400" b="0" i="0" u="none" strike="noStrike" kern="0" cap="none" spc="0" normalizeH="0" baseline="0" noProof="0">
                  <a:ln>
                    <a:gradFill>
                      <a:gsLst>
                        <a:gs pos="0">
                          <a:srgbClr val="00A88E">
                            <a:lumMod val="5000"/>
                            <a:lumOff val="95000"/>
                          </a:srgbClr>
                        </a:gs>
                        <a:gs pos="74000">
                          <a:srgbClr val="00A88E">
                            <a:lumMod val="45000"/>
                            <a:lumOff val="55000"/>
                          </a:srgbClr>
                        </a:gs>
                        <a:gs pos="83000">
                          <a:srgbClr val="00A88E">
                            <a:lumMod val="45000"/>
                            <a:lumOff val="55000"/>
                          </a:srgbClr>
                        </a:gs>
                        <a:gs pos="100000">
                          <a:srgbClr val="00A88E">
                            <a:lumMod val="30000"/>
                            <a:lumOff val="70000"/>
                          </a:srgbClr>
                        </a:gs>
                      </a:gsLst>
                      <a:lin ang="5400000" scaled="1"/>
                    </a:gradFill>
                  </a:ln>
                  <a:noFill/>
                  <a:effectLst/>
                  <a:uLnTx/>
                  <a:uFillTx/>
                  <a:latin typeface="Kaspersky Sans Display"/>
                  <a:ea typeface="+mn-ea"/>
                  <a:cs typeface="+mn-cs"/>
                </a:endParaRPr>
              </a:p>
            </p:txBody>
          </p:sp>
          <p:sp>
            <p:nvSpPr>
              <p:cNvPr id="32" name="Rectangle: Rounded Corners 103">
                <a:extLst>
                  <a:ext uri="{FF2B5EF4-FFF2-40B4-BE49-F238E27FC236}">
                    <a16:creationId xmlns:a16="http://schemas.microsoft.com/office/drawing/2014/main" id="{810F4661-A7A4-41C4-B420-1F81B7C11742}"/>
                  </a:ext>
                </a:extLst>
              </p:cNvPr>
              <p:cNvSpPr/>
              <p:nvPr/>
            </p:nvSpPr>
            <p:spPr>
              <a:xfrm>
                <a:off x="9362461" y="4991901"/>
                <a:ext cx="1348129" cy="378017"/>
              </a:xfrm>
              <a:prstGeom prst="roundRect">
                <a:avLst>
                  <a:gd name="adj" fmla="val 25518"/>
                </a:avLst>
              </a:prstGeom>
              <a:noFill/>
              <a:ln w="12700">
                <a:solidFill>
                  <a:schemeClr val="accent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44000" tIns="36000" rIns="144000" bIns="54000" rtlCol="0" anchor="ctr"/>
              <a:lstStyle/>
              <a:p>
                <a:pPr marL="0" marR="0" lvl="0" indent="0" algn="ctr" defTabSz="121914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Kaspersky Sans Display"/>
                    <a:ea typeface="+mn-ea"/>
                    <a:cs typeface="Arial" panose="020B0604020202020204" pitchFamily="34" charset="0"/>
                  </a:rPr>
                  <a:t>Корреляция</a:t>
                </a:r>
              </a:p>
            </p:txBody>
          </p:sp>
          <p:sp>
            <p:nvSpPr>
              <p:cNvPr id="33" name="Rectangle: Rounded Corners 104">
                <a:extLst>
                  <a:ext uri="{FF2B5EF4-FFF2-40B4-BE49-F238E27FC236}">
                    <a16:creationId xmlns:a16="http://schemas.microsoft.com/office/drawing/2014/main" id="{3677456E-DB82-45AA-9E1D-FDC5CB23111B}"/>
                  </a:ext>
                </a:extLst>
              </p:cNvPr>
              <p:cNvSpPr/>
              <p:nvPr/>
            </p:nvSpPr>
            <p:spPr>
              <a:xfrm>
                <a:off x="9362460" y="4045629"/>
                <a:ext cx="1348131" cy="378017"/>
              </a:xfrm>
              <a:prstGeom prst="roundRect">
                <a:avLst>
                  <a:gd name="adj" fmla="val 23441"/>
                </a:avLst>
              </a:prstGeom>
              <a:noFill/>
              <a:ln w="12700">
                <a:solidFill>
                  <a:schemeClr val="accent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44000" tIns="36000" rIns="144000" bIns="54000" rtlCol="0" anchor="ctr"/>
              <a:lstStyle/>
              <a:p>
                <a:pPr marL="0" marR="0" lvl="0" indent="0" algn="ctr" defTabSz="121914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Kaspersky Sans Display"/>
                    <a:ea typeface="+mn-ea"/>
                    <a:cs typeface="Arial" panose="020B0604020202020204" pitchFamily="34" charset="0"/>
                  </a:rPr>
                  <a:t>Обогащение</a:t>
                </a:r>
              </a:p>
            </p:txBody>
          </p:sp>
          <p:sp>
            <p:nvSpPr>
              <p:cNvPr id="34" name="Rectangle: Rounded Corners 105">
                <a:extLst>
                  <a:ext uri="{FF2B5EF4-FFF2-40B4-BE49-F238E27FC236}">
                    <a16:creationId xmlns:a16="http://schemas.microsoft.com/office/drawing/2014/main" id="{8763493E-1C79-441A-A873-F8943C12F312}"/>
                  </a:ext>
                </a:extLst>
              </p:cNvPr>
              <p:cNvSpPr/>
              <p:nvPr/>
            </p:nvSpPr>
            <p:spPr>
              <a:xfrm>
                <a:off x="9362460" y="4518765"/>
                <a:ext cx="1348130" cy="378017"/>
              </a:xfrm>
              <a:prstGeom prst="roundRect">
                <a:avLst>
                  <a:gd name="adj" fmla="val 27527"/>
                </a:avLst>
              </a:prstGeom>
              <a:noFill/>
              <a:ln w="12700">
                <a:solidFill>
                  <a:schemeClr val="accent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44000" tIns="36000" rIns="144000" bIns="54000" rtlCol="0" anchor="ctr"/>
              <a:lstStyle/>
              <a:p>
                <a:pPr marL="0" marR="0" lvl="0" indent="0" algn="ctr" defTabSz="121914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Kaspersky Sans Display"/>
                    <a:ea typeface="+mn-ea"/>
                    <a:cs typeface="Arial" panose="020B0604020202020204" pitchFamily="34" charset="0"/>
                  </a:rPr>
                  <a:t>Визуализация</a:t>
                </a:r>
              </a:p>
            </p:txBody>
          </p:sp>
          <p:sp>
            <p:nvSpPr>
              <p:cNvPr id="35" name="Shape 1647">
                <a:extLst>
                  <a:ext uri="{FF2B5EF4-FFF2-40B4-BE49-F238E27FC236}">
                    <a16:creationId xmlns:a16="http://schemas.microsoft.com/office/drawing/2014/main" id="{CC3DF5B7-D474-4896-84DE-A9952FD3DB0C}"/>
                  </a:ext>
                </a:extLst>
              </p:cNvPr>
              <p:cNvSpPr/>
              <p:nvPr/>
            </p:nvSpPr>
            <p:spPr>
              <a:xfrm>
                <a:off x="9763083" y="3568172"/>
                <a:ext cx="1852400" cy="337100"/>
              </a:xfrm>
              <a:prstGeom prst="rect">
                <a:avLst/>
              </a:prstGeom>
              <a:noFill/>
              <a:ln w="3175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0" tIns="36000" rIns="0" bIns="54000" numCol="1" anchor="t">
                <a:spAutoFit/>
              </a:bodyPr>
              <a:lstStyle>
                <a:lvl1pPr algn="ctr">
                  <a:defRPr sz="6000">
                    <a:solidFill>
                      <a:srgbClr val="FFFFFF"/>
                    </a:solidFill>
                    <a:latin typeface="Lato Light"/>
                    <a:ea typeface="Lato Light"/>
                    <a:cs typeface="Lato Light"/>
                    <a:sym typeface="Lato Light"/>
                  </a:defRPr>
                </a:lvl1pPr>
              </a:lstStyle>
              <a:p>
                <a:pPr marL="0" marR="0" lvl="0" indent="0" algn="l" defTabSz="41275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600" kern="0" dirty="0">
                    <a:gradFill>
                      <a:gsLst>
                        <a:gs pos="0">
                          <a:srgbClr val="7EFF33"/>
                        </a:gs>
                        <a:gs pos="75000">
                          <a:srgbClr val="23D1AE"/>
                        </a:gs>
                      </a:gsLst>
                      <a:lin ang="0" scaled="0"/>
                    </a:gradFill>
                    <a:latin typeface="Kaspersky Sans Display"/>
                    <a:ea typeface="+mn-ea"/>
                  </a:rPr>
                  <a:t>SIEM</a:t>
                </a:r>
                <a:endParaRPr kumimoji="0" lang="en-US" sz="160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7EFF33"/>
                      </a:gs>
                      <a:gs pos="75000">
                        <a:srgbClr val="23D1AE"/>
                      </a:gs>
                    </a:gsLst>
                    <a:lin ang="0" scaled="0"/>
                  </a:gra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endParaRPr>
              </a:p>
            </p:txBody>
          </p:sp>
        </p:grpSp>
      </p:grpSp>
      <p:grpSp>
        <p:nvGrpSpPr>
          <p:cNvPr id="40" name="Group 130">
            <a:extLst>
              <a:ext uri="{FF2B5EF4-FFF2-40B4-BE49-F238E27FC236}">
                <a16:creationId xmlns:a16="http://schemas.microsoft.com/office/drawing/2014/main" id="{640BCFA1-BC97-4A50-AEEE-1F5F9E0C69CC}"/>
              </a:ext>
            </a:extLst>
          </p:cNvPr>
          <p:cNvGrpSpPr/>
          <p:nvPr/>
        </p:nvGrpSpPr>
        <p:grpSpPr>
          <a:xfrm>
            <a:off x="887411" y="1997713"/>
            <a:ext cx="2759303" cy="3970464"/>
            <a:chOff x="887411" y="1997713"/>
            <a:chExt cx="2759303" cy="3970464"/>
          </a:xfrm>
        </p:grpSpPr>
        <p:sp>
          <p:nvSpPr>
            <p:cNvPr id="41" name="Rectangle: Rounded Corners 157">
              <a:extLst>
                <a:ext uri="{FF2B5EF4-FFF2-40B4-BE49-F238E27FC236}">
                  <a16:creationId xmlns:a16="http://schemas.microsoft.com/office/drawing/2014/main" id="{F14FF7FE-E153-4F6E-8A87-CFAE043E47CE}"/>
                </a:ext>
              </a:extLst>
            </p:cNvPr>
            <p:cNvSpPr/>
            <p:nvPr/>
          </p:nvSpPr>
          <p:spPr>
            <a:xfrm>
              <a:off x="887411" y="1997713"/>
              <a:ext cx="2759303" cy="3970464"/>
            </a:xfrm>
            <a:prstGeom prst="roundRect">
              <a:avLst>
                <a:gd name="adj" fmla="val 7518"/>
              </a:avLst>
            </a:prstGeom>
            <a:noFill/>
            <a:ln w="12700" cap="flat" cmpd="sng" algn="ctr">
              <a:solidFill>
                <a:schemeClr val="accent3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400" b="0" i="0" u="none" strike="noStrike" kern="0" cap="none" spc="0" normalizeH="0" baseline="0" noProof="0">
                <a:ln>
                  <a:gradFill>
                    <a:gsLst>
                      <a:gs pos="0">
                        <a:srgbClr val="00A88E">
                          <a:lumMod val="5000"/>
                          <a:lumOff val="95000"/>
                        </a:srgbClr>
                      </a:gs>
                      <a:gs pos="74000">
                        <a:srgbClr val="00A88E">
                          <a:lumMod val="45000"/>
                          <a:lumOff val="55000"/>
                        </a:srgbClr>
                      </a:gs>
                      <a:gs pos="83000">
                        <a:srgbClr val="00A88E">
                          <a:lumMod val="45000"/>
                          <a:lumOff val="55000"/>
                        </a:srgbClr>
                      </a:gs>
                      <a:gs pos="100000">
                        <a:srgbClr val="00A88E">
                          <a:lumMod val="30000"/>
                          <a:lumOff val="70000"/>
                        </a:srgbClr>
                      </a:gs>
                    </a:gsLst>
                    <a:lin ang="5400000" scaled="1"/>
                  </a:gradFill>
                </a:ln>
                <a:noFill/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42" name="Shape 1647">
              <a:extLst>
                <a:ext uri="{FF2B5EF4-FFF2-40B4-BE49-F238E27FC236}">
                  <a16:creationId xmlns:a16="http://schemas.microsoft.com/office/drawing/2014/main" id="{AFBDB3DF-B5D5-46E0-8F46-C12D97A77CDC}"/>
                </a:ext>
              </a:extLst>
            </p:cNvPr>
            <p:cNvSpPr/>
            <p:nvPr/>
          </p:nvSpPr>
          <p:spPr>
            <a:xfrm>
              <a:off x="1123103" y="2483314"/>
              <a:ext cx="2246023" cy="1891372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36000" rIns="0" bIns="54000" numCol="1" anchor="t">
              <a:spAutoFit/>
            </a:bodyPr>
            <a:lstStyle>
              <a:lvl1pPr algn="ctr">
                <a:defRPr sz="6000">
                  <a:solidFill>
                    <a:srgbClr val="FFFFFF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Драйвер сети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Драйвер перехвата 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OS API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Lato Light"/>
                <a:sym typeface="Lato Light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Драйвер мониторинга файловой системы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Драйвер мониторинга процессов и сервисов</a:t>
              </a:r>
            </a:p>
          </p:txBody>
        </p:sp>
        <p:sp>
          <p:nvSpPr>
            <p:cNvPr id="43" name="Rectangle: Rounded Corners 127">
              <a:extLst>
                <a:ext uri="{FF2B5EF4-FFF2-40B4-BE49-F238E27FC236}">
                  <a16:creationId xmlns:a16="http://schemas.microsoft.com/office/drawing/2014/main" id="{C468BDDF-AD3F-4E1E-B7BC-3F0F25F0B85C}"/>
                </a:ext>
              </a:extLst>
            </p:cNvPr>
            <p:cNvSpPr/>
            <p:nvPr/>
          </p:nvSpPr>
          <p:spPr>
            <a:xfrm>
              <a:off x="1123103" y="5300082"/>
              <a:ext cx="2323481" cy="378017"/>
            </a:xfrm>
            <a:prstGeom prst="roundRect">
              <a:avLst>
                <a:gd name="adj" fmla="val 23441"/>
              </a:avLst>
            </a:prstGeom>
            <a:noFill/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tIns="36000" rIns="144000" bIns="54000" rtlCol="0" anchor="ctr"/>
            <a:lstStyle/>
            <a:p>
              <a:pPr marL="0" marR="0" lvl="0" indent="0" algn="ctr" defTabSz="12191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Arial" panose="020B0604020202020204" pitchFamily="34" charset="0"/>
                </a:rPr>
                <a:t>Обогащение и фильтрация</a:t>
              </a:r>
            </a:p>
          </p:txBody>
        </p:sp>
      </p:grpSp>
      <p:grpSp>
        <p:nvGrpSpPr>
          <p:cNvPr id="44" name="Group 131">
            <a:extLst>
              <a:ext uri="{FF2B5EF4-FFF2-40B4-BE49-F238E27FC236}">
                <a16:creationId xmlns:a16="http://schemas.microsoft.com/office/drawing/2014/main" id="{39EB5DB8-590C-4417-A4E7-F84273063002}"/>
              </a:ext>
            </a:extLst>
          </p:cNvPr>
          <p:cNvGrpSpPr/>
          <p:nvPr/>
        </p:nvGrpSpPr>
        <p:grpSpPr>
          <a:xfrm>
            <a:off x="3994152" y="1997713"/>
            <a:ext cx="2148261" cy="3970464"/>
            <a:chOff x="3833439" y="1997713"/>
            <a:chExt cx="2148261" cy="3970464"/>
          </a:xfrm>
        </p:grpSpPr>
        <p:sp>
          <p:nvSpPr>
            <p:cNvPr id="45" name="Rectangle: Rounded Corners 157">
              <a:extLst>
                <a:ext uri="{FF2B5EF4-FFF2-40B4-BE49-F238E27FC236}">
                  <a16:creationId xmlns:a16="http://schemas.microsoft.com/office/drawing/2014/main" id="{8186B545-E638-40A0-9B49-55FA4EE73D19}"/>
                </a:ext>
              </a:extLst>
            </p:cNvPr>
            <p:cNvSpPr/>
            <p:nvPr/>
          </p:nvSpPr>
          <p:spPr>
            <a:xfrm>
              <a:off x="3833439" y="1997713"/>
              <a:ext cx="2148261" cy="3970464"/>
            </a:xfrm>
            <a:prstGeom prst="roundRect">
              <a:avLst>
                <a:gd name="adj" fmla="val 9934"/>
              </a:avLst>
            </a:prstGeom>
            <a:noFill/>
            <a:ln w="12700" cap="flat" cmpd="sng" algn="ctr">
              <a:solidFill>
                <a:schemeClr val="accent3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400" b="0" i="0" u="none" strike="noStrike" kern="0" cap="none" spc="0" normalizeH="0" baseline="0" noProof="0">
                <a:ln>
                  <a:gradFill>
                    <a:gsLst>
                      <a:gs pos="0">
                        <a:srgbClr val="00A88E">
                          <a:lumMod val="5000"/>
                          <a:lumOff val="95000"/>
                        </a:srgbClr>
                      </a:gs>
                      <a:gs pos="74000">
                        <a:srgbClr val="00A88E">
                          <a:lumMod val="45000"/>
                          <a:lumOff val="55000"/>
                        </a:srgbClr>
                      </a:gs>
                      <a:gs pos="83000">
                        <a:srgbClr val="00A88E">
                          <a:lumMod val="45000"/>
                          <a:lumOff val="55000"/>
                        </a:srgbClr>
                      </a:gs>
                      <a:gs pos="100000">
                        <a:srgbClr val="00A88E">
                          <a:lumMod val="30000"/>
                          <a:lumOff val="70000"/>
                        </a:srgbClr>
                      </a:gs>
                    </a:gsLst>
                    <a:lin ang="5400000" scaled="1"/>
                  </a:gradFill>
                </a:ln>
                <a:noFill/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46" name="Shape 1647">
              <a:extLst>
                <a:ext uri="{FF2B5EF4-FFF2-40B4-BE49-F238E27FC236}">
                  <a16:creationId xmlns:a16="http://schemas.microsoft.com/office/drawing/2014/main" id="{E63A0974-373F-4FEF-8D9B-1075CECE0A5F}"/>
                </a:ext>
              </a:extLst>
            </p:cNvPr>
            <p:cNvSpPr/>
            <p:nvPr/>
          </p:nvSpPr>
          <p:spPr>
            <a:xfrm>
              <a:off x="4101178" y="2321341"/>
              <a:ext cx="1654478" cy="2706980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36000" rIns="0" bIns="54000" numCol="1" anchor="t">
              <a:spAutoFit/>
            </a:bodyPr>
            <a:lstStyle>
              <a:lvl1pPr algn="ctr">
                <a:defRPr sz="6000">
                  <a:solidFill>
                    <a:srgbClr val="FFFFFF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Создание, модификация файлов и т .д.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Запуск, инъекция  процессов и т.д.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Сетевые соединения, </a:t>
              </a: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DNS-</a:t>
              </a:r>
              <a:r>
                <a:rPr kumimoji="0" lang="ru-RU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запросы, скачивание файла, </a:t>
              </a: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e-mail </a:t>
              </a:r>
              <a:r>
                <a:rPr kumimoji="0" lang="ru-RU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и т. д.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Изменение реестра, </a:t>
              </a: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Event logs, WMI, </a:t>
              </a:r>
              <a:r>
                <a:rPr kumimoji="0" lang="ru-RU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автозапуск и т.д.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Инциденты </a:t>
              </a: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AV, DeviceControl </a:t>
              </a:r>
              <a:r>
                <a:rPr kumimoji="0" lang="ru-RU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Lato Light"/>
                  <a:sym typeface="Lato Light"/>
                </a:rPr>
                <a:t>и т.д.</a:t>
              </a:r>
            </a:p>
          </p:txBody>
        </p:sp>
      </p:grpSp>
      <p:cxnSp>
        <p:nvCxnSpPr>
          <p:cNvPr id="47" name="Соединительная линия уступом 6">
            <a:extLst>
              <a:ext uri="{FF2B5EF4-FFF2-40B4-BE49-F238E27FC236}">
                <a16:creationId xmlns:a16="http://schemas.microsoft.com/office/drawing/2014/main" id="{698513D5-AFA2-4A23-BF02-D93883D9BA90}"/>
              </a:ext>
            </a:extLst>
          </p:cNvPr>
          <p:cNvCxnSpPr>
            <a:cxnSpLocks/>
          </p:cNvCxnSpPr>
          <p:nvPr/>
        </p:nvCxnSpPr>
        <p:spPr>
          <a:xfrm>
            <a:off x="896006" y="1516751"/>
            <a:ext cx="10571180" cy="0"/>
          </a:xfrm>
          <a:prstGeom prst="straightConnector1">
            <a:avLst/>
          </a:prstGeom>
          <a:ln w="63500">
            <a:gradFill>
              <a:gsLst>
                <a:gs pos="0">
                  <a:schemeClr val="accent2">
                    <a:lumMod val="100000"/>
                  </a:schemeClr>
                </a:gs>
                <a:gs pos="75000">
                  <a:schemeClr val="accent1"/>
                </a:gs>
              </a:gsLst>
              <a:lin ang="16200000" scaled="0"/>
            </a:gra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307828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4">
            <a:extLst>
              <a:ext uri="{FF2B5EF4-FFF2-40B4-BE49-F238E27FC236}">
                <a16:creationId xmlns:a16="http://schemas.microsoft.com/office/drawing/2014/main" id="{EC998B1D-B7BF-4535-9251-1D05A31DF4D1}"/>
              </a:ext>
            </a:extLst>
          </p:cNvPr>
          <p:cNvSpPr txBox="1"/>
          <p:nvPr/>
        </p:nvSpPr>
        <p:spPr bwMode="auto">
          <a:xfrm>
            <a:off x="279700" y="146254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>
              <a:spcBef>
                <a:spcPts val="0"/>
              </a:spcBef>
              <a:buFontTx/>
              <a:buChar char="*"/>
              <a:defRPr sz="1500">
                <a:solidFill>
                  <a:schemeClr val="bg1"/>
                </a:solidFill>
                <a:latin typeface="Kaspersky Sans"/>
                <a:ea typeface="+mn-ea"/>
                <a:cs typeface="+mn-cs"/>
              </a:defRPr>
            </a:lvl1pPr>
            <a:lvl2pPr marL="0" indent="0" algn="l" defTabSz="914400">
              <a:spcBef>
                <a:spcPts val="0"/>
              </a:spcBef>
              <a:buFont typeface="Arial"/>
              <a:buNone/>
              <a:defRPr sz="15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>
              <a:spcBef>
                <a:spcPts val="0"/>
              </a:spcBef>
              <a:buFont typeface="Arial"/>
              <a:buNone/>
              <a:defRPr sz="15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>
              <a:spcBef>
                <a:spcPts val="0"/>
              </a:spcBef>
              <a:buFont typeface="Arial"/>
              <a:buNone/>
              <a:defRPr sz="15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>
              <a:spcBef>
                <a:spcPts val="0"/>
              </a:spcBef>
              <a:buFont typeface="Arial"/>
              <a:buNone/>
              <a:defRPr sz="15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spcBef>
                <a:spcPts val="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lang="ru-RU" sz="2000" dirty="0">
                <a:solidFill>
                  <a:srgbClr val="FFFFFF"/>
                </a:solidFill>
                <a:latin typeface="Kaspersky Sans Display Semibold"/>
              </a:rPr>
              <a:t>Интеграция </a:t>
            </a:r>
            <a:r>
              <a:rPr lang="en-US" sz="2000" dirty="0">
                <a:solidFill>
                  <a:srgbClr val="FFFFFF"/>
                </a:solidFill>
                <a:latin typeface="Kaspersky Sans Display Semibold"/>
              </a:rPr>
              <a:t>Smart </a:t>
            </a:r>
            <a:r>
              <a:rPr lang="ru-RU" sz="2000" dirty="0">
                <a:solidFill>
                  <a:srgbClr val="FFFFFF"/>
                </a:solidFill>
                <a:latin typeface="Kaspersky Sans Display Semibold"/>
              </a:rPr>
              <a:t>с любым уровнем линейки </a:t>
            </a:r>
            <a:r>
              <a:rPr lang="en-US" sz="2000" dirty="0">
                <a:solidFill>
                  <a:srgbClr val="FFFFFF"/>
                </a:solidFill>
                <a:latin typeface="Kaspersky Sans Display Semibold"/>
              </a:rPr>
              <a:t>Kaspersky Security </a:t>
            </a:r>
            <a:r>
              <a:rPr lang="ru-RU" sz="2000" dirty="0">
                <a:solidFill>
                  <a:srgbClr val="FFFFFF"/>
                </a:solidFill>
                <a:latin typeface="Kaspersky Sans Display Semibold"/>
              </a:rPr>
              <a:t>для бизнеса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endParaRPr lang="ru-RU" sz="2000" dirty="0">
              <a:solidFill>
                <a:srgbClr val="FFFFFF"/>
              </a:solidFill>
              <a:latin typeface="Kaspersky Sans Display Semibold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endParaRPr lang="ru-RU" sz="2000" dirty="0">
              <a:solidFill>
                <a:srgbClr val="FFFFFF"/>
              </a:solidFill>
              <a:latin typeface="Kaspersky Sans Display Semibold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sp>
        <p:nvSpPr>
          <p:cNvPr id="3" name="Shape 1647">
            <a:extLst>
              <a:ext uri="{FF2B5EF4-FFF2-40B4-BE49-F238E27FC236}">
                <a16:creationId xmlns:a16="http://schemas.microsoft.com/office/drawing/2014/main" id="{BB966A90-E56A-495F-B50C-EDEA0EAEF008}"/>
              </a:ext>
            </a:extLst>
          </p:cNvPr>
          <p:cNvSpPr/>
          <p:nvPr/>
        </p:nvSpPr>
        <p:spPr bwMode="auto">
          <a:xfrm>
            <a:off x="564180" y="2477618"/>
            <a:ext cx="4273579" cy="2706980"/>
          </a:xfrm>
          <a:prstGeom prst="rect">
            <a:avLst/>
          </a:prstGeom>
          <a:noFill/>
          <a:ln w="3175" cap="flat">
            <a:noFill/>
            <a:miter lim="400000"/>
          </a:ln>
          <a:effectLst/>
        </p:spPr>
        <p:txBody>
          <a:bodyPr wrap="square" lIns="0" tIns="36000" rIns="0" bIns="54000" numCol="1" anchor="t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Lato Light"/>
                <a:ea typeface="Lato Light"/>
                <a:cs typeface="Lato Light"/>
              </a:defRPr>
            </a:lvl1pPr>
          </a:lstStyle>
          <a:p>
            <a:pPr marL="285750" marR="0" lvl="0" indent="-28575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400" dirty="0">
                <a:latin typeface="Kaspersky Sans Display"/>
                <a:cs typeface="Arial"/>
                <a:sym typeface="Lato Light"/>
              </a:rPr>
              <a:t>Реагирование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Arial"/>
                <a:cs typeface="Arial"/>
              </a:rPr>
              <a:t>из карточки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Arial"/>
                <a:cs typeface="Arial"/>
              </a:rPr>
              <a:t>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Arial"/>
                <a:cs typeface="Arial"/>
              </a:rPr>
              <a:t>инцидента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Arial"/>
                <a:cs typeface="Arial"/>
              </a:rPr>
              <a:t>: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Lato Light"/>
              <a:cs typeface="Lato Light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Arial"/>
                <a:cs typeface="Arial"/>
              </a:rPr>
              <a:t>Перемещение в группу администрирования (влияет на </a:t>
            </a:r>
            <a:r>
              <a:rPr lang="ru-RU" sz="1200" dirty="0">
                <a:latin typeface="Kaspersky Sans Display"/>
                <a:ea typeface="Arial"/>
                <a:cs typeface="Arial"/>
              </a:rPr>
              <a:t>применяемую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Arial"/>
                <a:cs typeface="Arial"/>
              </a:rPr>
              <a:t>политику антивируса)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Lato Light"/>
              <a:cs typeface="Lato Light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Arial"/>
                <a:cs typeface="Arial"/>
              </a:rPr>
              <a:t>Установка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Arial"/>
                <a:cs typeface="Arial"/>
              </a:rPr>
              <a:t>патчей</a:t>
            </a:r>
            <a:r>
              <a:rPr lang="ru-RU" sz="1200" dirty="0">
                <a:latin typeface="Kaspersky Sans Display"/>
                <a:ea typeface="Arial"/>
                <a:cs typeface="Arial"/>
              </a:rPr>
              <a:t>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Arial"/>
                <a:cs typeface="Arial"/>
              </a:rPr>
              <a:t>для уязвимостей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Arial"/>
              <a:cs typeface="Arial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Arial"/>
                <a:cs typeface="Arial"/>
              </a:rPr>
              <a:t>Запуск задач сканирования и обновления баз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400" dirty="0">
                <a:latin typeface="Kaspersky Sans Display"/>
                <a:cs typeface="Arial"/>
              </a:rPr>
              <a:t>Мониторинг состояния активов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Lato Light"/>
              <a:cs typeface="Lato Ligh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844A4C8-0549-4AF0-A7F6-845249C3DB4B}"/>
              </a:ext>
            </a:extLst>
          </p:cNvPr>
          <p:cNvGrpSpPr/>
          <p:nvPr/>
        </p:nvGrpSpPr>
        <p:grpSpPr bwMode="auto">
          <a:xfrm>
            <a:off x="6866653" y="1395413"/>
            <a:ext cx="3077745" cy="4576762"/>
            <a:chOff x="5844935" y="1395413"/>
            <a:chExt cx="3077745" cy="4576762"/>
          </a:xfrm>
        </p:grpSpPr>
        <p:sp>
          <p:nvSpPr>
            <p:cNvPr id="5" name="Rectangle: Rounded Corners 157">
              <a:extLst>
                <a:ext uri="{FF2B5EF4-FFF2-40B4-BE49-F238E27FC236}">
                  <a16:creationId xmlns:a16="http://schemas.microsoft.com/office/drawing/2014/main" id="{ABF6DA93-26A5-4087-B18D-5C2A85405388}"/>
                </a:ext>
              </a:extLst>
            </p:cNvPr>
            <p:cNvSpPr/>
            <p:nvPr/>
          </p:nvSpPr>
          <p:spPr bwMode="auto">
            <a:xfrm>
              <a:off x="5844935" y="1395413"/>
              <a:ext cx="3077745" cy="4576762"/>
            </a:xfrm>
            <a:prstGeom prst="roundRect">
              <a:avLst>
                <a:gd name="adj" fmla="val 5658"/>
              </a:avLst>
            </a:prstGeom>
            <a:noFill/>
            <a:ln w="12700" cap="flat" cmpd="sng" algn="ctr">
              <a:solidFill>
                <a:schemeClr val="accent3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400" b="0" i="0" u="none" strike="noStrike" kern="1200" cap="none" spc="0" normalizeH="0" baseline="0" noProof="0">
                <a:ln>
                  <a:gradFill>
                    <a:gsLst>
                      <a:gs pos="0">
                        <a:srgbClr val="00A88E">
                          <a:lumMod val="5000"/>
                          <a:lumOff val="95000"/>
                        </a:srgbClr>
                      </a:gs>
                      <a:gs pos="74000">
                        <a:srgbClr val="00A88E">
                          <a:lumMod val="45000"/>
                          <a:lumOff val="55000"/>
                        </a:srgbClr>
                      </a:gs>
                      <a:gs pos="83000">
                        <a:srgbClr val="00A88E">
                          <a:lumMod val="45000"/>
                          <a:lumOff val="55000"/>
                        </a:srgbClr>
                      </a:gs>
                      <a:gs pos="100000">
                        <a:srgbClr val="00A88E">
                          <a:lumMod val="30000"/>
                          <a:lumOff val="70000"/>
                        </a:srgbClr>
                      </a:gs>
                    </a:gsLst>
                    <a:lin ang="5400000" scaled="1"/>
                  </a:gradFill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411223D6-0271-4923-915F-E9166B4A7124}"/>
                </a:ext>
              </a:extLst>
            </p:cNvPr>
            <p:cNvSpPr/>
            <p:nvPr/>
          </p:nvSpPr>
          <p:spPr bwMode="auto">
            <a:xfrm>
              <a:off x="6060726" y="1635241"/>
              <a:ext cx="2646163" cy="4097106"/>
            </a:xfrm>
            <a:prstGeom prst="roundRect">
              <a:avLst>
                <a:gd name="adj" fmla="val 3095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54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4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DD057F1A-91BF-42FF-9AA1-CD0ED45410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2334"/>
            <a:stretch/>
          </p:blipFill>
          <p:spPr bwMode="auto">
            <a:xfrm>
              <a:off x="6199244" y="1758038"/>
              <a:ext cx="2385632" cy="3827373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CDB9D46-82F8-48EA-8A76-022AEBF948EF}"/>
              </a:ext>
            </a:extLst>
          </p:cNvPr>
          <p:cNvGrpSpPr/>
          <p:nvPr/>
        </p:nvGrpSpPr>
        <p:grpSpPr bwMode="auto">
          <a:xfrm>
            <a:off x="7802664" y="1395413"/>
            <a:ext cx="2520306" cy="3855608"/>
            <a:chOff x="7194467" y="1758037"/>
            <a:chExt cx="2520306" cy="3855608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4226F2A7-C294-4184-BABF-541BCFD67F63}"/>
                </a:ext>
              </a:extLst>
            </p:cNvPr>
            <p:cNvSpPr/>
            <p:nvPr/>
          </p:nvSpPr>
          <p:spPr bwMode="auto">
            <a:xfrm>
              <a:off x="7194467" y="1758037"/>
              <a:ext cx="2520306" cy="3855608"/>
            </a:xfrm>
            <a:prstGeom prst="roundRect">
              <a:avLst>
                <a:gd name="adj" fmla="val 8604"/>
              </a:avLst>
            </a:prstGeom>
            <a:solidFill>
              <a:schemeClr val="bg1"/>
            </a:solidFill>
            <a:ln>
              <a:noFill/>
            </a:ln>
            <a:effectLst>
              <a:outerShdw blurRad="952500" dist="317500" dir="5400000" algn="ctr" rotWithShape="0">
                <a:srgbClr val="202240">
                  <a:alpha val="2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54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3981DB0-5143-4BED-80BA-576FAC0903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1" t="1714" r="2599"/>
            <a:stretch/>
          </p:blipFill>
          <p:spPr bwMode="auto">
            <a:xfrm>
              <a:off x="7318713" y="1904515"/>
              <a:ext cx="2262104" cy="3570236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DC1A8B5-9D27-4BD0-A5BC-9D64847DFF43}"/>
              </a:ext>
            </a:extLst>
          </p:cNvPr>
          <p:cNvGrpSpPr/>
          <p:nvPr/>
        </p:nvGrpSpPr>
        <p:grpSpPr bwMode="auto">
          <a:xfrm>
            <a:off x="5195190" y="2951926"/>
            <a:ext cx="4253718" cy="3020249"/>
            <a:chOff x="7611400" y="2116567"/>
            <a:chExt cx="4409758" cy="3131041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16674EB2-1392-4881-9FF3-7C4CAF629169}"/>
                </a:ext>
              </a:extLst>
            </p:cNvPr>
            <p:cNvSpPr/>
            <p:nvPr/>
          </p:nvSpPr>
          <p:spPr bwMode="auto">
            <a:xfrm>
              <a:off x="7611400" y="2116567"/>
              <a:ext cx="4409758" cy="3131041"/>
            </a:xfrm>
            <a:prstGeom prst="roundRect">
              <a:avLst>
                <a:gd name="adj" fmla="val 7302"/>
              </a:avLst>
            </a:prstGeom>
            <a:solidFill>
              <a:schemeClr val="bg1"/>
            </a:solidFill>
            <a:ln>
              <a:noFill/>
            </a:ln>
            <a:effectLst>
              <a:outerShdw blurRad="952500" dist="317500" dir="5400000" algn="ctr" rotWithShape="0">
                <a:srgbClr val="202240">
                  <a:alpha val="2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54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BAC96263-65E1-4DA8-B0D9-82945BB0CE5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/>
          </p:blipFill>
          <p:spPr bwMode="auto">
            <a:xfrm>
              <a:off x="7762197" y="2254237"/>
              <a:ext cx="4164372" cy="2788382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CD11C53-28EF-496C-AB51-2E5BB087129C}"/>
              </a:ext>
            </a:extLst>
          </p:cNvPr>
          <p:cNvGrpSpPr/>
          <p:nvPr/>
        </p:nvGrpSpPr>
        <p:grpSpPr bwMode="auto">
          <a:xfrm>
            <a:off x="5556290" y="2001604"/>
            <a:ext cx="5748298" cy="2420663"/>
            <a:chOff x="6596256" y="2074437"/>
            <a:chExt cx="6193695" cy="2608224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52D7A399-11DE-4396-A940-640D3353BC3E}"/>
                </a:ext>
              </a:extLst>
            </p:cNvPr>
            <p:cNvSpPr/>
            <p:nvPr/>
          </p:nvSpPr>
          <p:spPr bwMode="auto">
            <a:xfrm>
              <a:off x="6596256" y="2074437"/>
              <a:ext cx="6193695" cy="2608224"/>
            </a:xfrm>
            <a:prstGeom prst="roundRect">
              <a:avLst>
                <a:gd name="adj" fmla="val 9088"/>
              </a:avLst>
            </a:prstGeom>
            <a:solidFill>
              <a:schemeClr val="bg1"/>
            </a:solidFill>
            <a:ln>
              <a:noFill/>
            </a:ln>
            <a:effectLst>
              <a:outerShdw blurRad="952500" dist="317500" dir="5400000" algn="ctr" rotWithShape="0">
                <a:srgbClr val="202240">
                  <a:alpha val="2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54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48C79500-AC1B-4FD9-A6CD-A0D6D383197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1350" t="4363" r="3216" b="3250"/>
            <a:stretch/>
          </p:blipFill>
          <p:spPr bwMode="auto">
            <a:xfrm>
              <a:off x="6708346" y="2230671"/>
              <a:ext cx="5977904" cy="2315802"/>
            </a:xfrm>
            <a:prstGeom prst="rect">
              <a:avLst/>
            </a:prstGeom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9B3F006C-17E4-4F1B-AED6-25AAD0C6212A}"/>
              </a:ext>
            </a:extLst>
          </p:cNvPr>
          <p:cNvSpPr txBox="1"/>
          <p:nvPr/>
        </p:nvSpPr>
        <p:spPr bwMode="auto">
          <a:xfrm>
            <a:off x="4754664" y="6212003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ru-RU" sz="2400" kern="0" dirty="0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latin typeface="Kaspersky Sans Display"/>
                <a:cs typeface="Lato Light"/>
              </a:rPr>
              <a:t>Единый</a:t>
            </a:r>
            <a:r>
              <a:rPr lang="en-US" sz="2400" kern="0" dirty="0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latin typeface="Kaspersky Sans Display"/>
                <a:cs typeface="Lato Light"/>
              </a:rPr>
              <a:t> </a:t>
            </a:r>
            <a:r>
              <a:rPr lang="ru-RU" sz="2400" kern="0" dirty="0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latin typeface="Kaspersky Sans Display"/>
                <a:cs typeface="Lato Light"/>
              </a:rPr>
              <a:t>агент с </a:t>
            </a:r>
            <a:r>
              <a:rPr lang="en-US" sz="2400" kern="0" dirty="0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0"/>
                </a:gradFill>
                <a:latin typeface="Kaspersky Sans Display"/>
                <a:cs typeface="Lato Light"/>
              </a:rPr>
              <a:t>EDR</a:t>
            </a:r>
            <a:endParaRPr lang="ru-RU" sz="2400" kern="0" dirty="0">
              <a:gradFill>
                <a:gsLst>
                  <a:gs pos="0">
                    <a:srgbClr val="7EFF33"/>
                  </a:gs>
                  <a:gs pos="75000">
                    <a:srgbClr val="23D1AE"/>
                  </a:gs>
                </a:gsLst>
                <a:lin ang="0" scaled="0"/>
              </a:gradFill>
              <a:latin typeface="Kaspersky Sans Display"/>
              <a:cs typeface="Lato Light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66601EA-72A3-46AB-B173-E193A0363143}"/>
              </a:ext>
            </a:extLst>
          </p:cNvPr>
          <p:cNvGrpSpPr/>
          <p:nvPr/>
        </p:nvGrpSpPr>
        <p:grpSpPr>
          <a:xfrm>
            <a:off x="787655" y="1143592"/>
            <a:ext cx="5009905" cy="1157223"/>
            <a:chOff x="924222" y="1499312"/>
            <a:chExt cx="2067285" cy="477516"/>
          </a:xfrm>
        </p:grpSpPr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E223912B-68A3-4981-9F49-CB31E5249E5F}"/>
                </a:ext>
              </a:extLst>
            </p:cNvPr>
            <p:cNvSpPr/>
            <p:nvPr/>
          </p:nvSpPr>
          <p:spPr>
            <a:xfrm>
              <a:off x="1364764" y="1593993"/>
              <a:ext cx="1626743" cy="26670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2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 Semibold"/>
                  <a:ea typeface="+mn-ea"/>
                  <a:cs typeface="+mn-cs"/>
                </a:rPr>
                <a:t>Kaspersky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 Semibold"/>
                  <a:ea typeface="+mn-ea"/>
                  <a:cs typeface="+mn-cs"/>
                </a:rPr>
                <a:t> </a:t>
              </a: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 Semibold"/>
                  <a:ea typeface="+mn-ea"/>
                  <a:cs typeface="+mn-cs"/>
                </a:rPr>
                <a:t>Security</a:t>
              </a:r>
              <a:b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 Semibold"/>
                  <a:ea typeface="+mn-ea"/>
                  <a:cs typeface="+mn-cs"/>
                </a:rPr>
              </a:b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 Semibold"/>
                  <a:ea typeface="+mn-ea"/>
                  <a:cs typeface="+mn-cs"/>
                </a:rPr>
                <a:t>для бизнеса</a:t>
              </a:r>
            </a:p>
          </p:txBody>
        </p:sp>
        <p:pic>
          <p:nvPicPr>
            <p:cNvPr id="20" name="Graphic 134">
              <a:extLst>
                <a:ext uri="{FF2B5EF4-FFF2-40B4-BE49-F238E27FC236}">
                  <a16:creationId xmlns:a16="http://schemas.microsoft.com/office/drawing/2014/main" id="{19A749B4-C4C6-40EC-A258-3752D21CFA4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924222" y="1499312"/>
              <a:ext cx="430929" cy="4775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736592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0.05324 L 6.25E-7 -7.40741E-7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5324 L -8.33333E-7 -2.96296E-6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0.05324 L 3.75E-6 2.96296E-6 " pathEditMode="relative" rAng="0" ptsTypes="AA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4">
            <a:extLst>
              <a:ext uri="{FF2B5EF4-FFF2-40B4-BE49-F238E27FC236}">
                <a16:creationId xmlns:a16="http://schemas.microsoft.com/office/drawing/2014/main" id="{EB5AF48B-CF47-4F42-92D6-05F21A827AAA}"/>
              </a:ext>
            </a:extLst>
          </p:cNvPr>
          <p:cNvSpPr txBox="1">
            <a:spLocks/>
          </p:cNvSpPr>
          <p:nvPr/>
        </p:nvSpPr>
        <p:spPr>
          <a:xfrm>
            <a:off x="279700" y="146254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2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Встроенные действия по реагированию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sp>
        <p:nvSpPr>
          <p:cNvPr id="3" name="Rectangle: Rounded Corners 157">
            <a:extLst>
              <a:ext uri="{FF2B5EF4-FFF2-40B4-BE49-F238E27FC236}">
                <a16:creationId xmlns:a16="http://schemas.microsoft.com/office/drawing/2014/main" id="{589BB590-9E06-4465-BAF4-E21EA547D700}"/>
              </a:ext>
            </a:extLst>
          </p:cNvPr>
          <p:cNvSpPr/>
          <p:nvPr/>
        </p:nvSpPr>
        <p:spPr>
          <a:xfrm>
            <a:off x="4942182" y="3911233"/>
            <a:ext cx="3394994" cy="2082259"/>
          </a:xfrm>
          <a:prstGeom prst="roundRect">
            <a:avLst>
              <a:gd name="adj" fmla="val 14922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7E1E9C-782D-4BAC-AC25-6998D3F5203F}"/>
              </a:ext>
            </a:extLst>
          </p:cNvPr>
          <p:cNvSpPr txBox="1"/>
          <p:nvPr/>
        </p:nvSpPr>
        <p:spPr>
          <a:xfrm>
            <a:off x="5248947" y="4337074"/>
            <a:ext cx="2978197" cy="1198875"/>
          </a:xfrm>
          <a:prstGeom prst="rect">
            <a:avLst/>
          </a:prstGeom>
          <a:noFill/>
        </p:spPr>
        <p:txBody>
          <a:bodyPr wrap="square" lIns="0" tIns="36000" rIns="0" bIns="54000" rtlCol="0" anchor="ctr">
            <a:spAutoFit/>
          </a:bodyPr>
          <a:lstStyle/>
          <a:p>
            <a:pPr marL="0" marR="0" lvl="0" indent="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UserGate Response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  <a:sym typeface="Lato Light"/>
            </a:endParaRPr>
          </a:p>
          <a:p>
            <a:pPr marL="216000" marR="0" lvl="0" indent="-21600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Блокировка по IP</a:t>
            </a:r>
          </a:p>
          <a:p>
            <a:pPr marL="216000" marR="0" lvl="0" indent="-21600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Блокировка по URL</a:t>
            </a:r>
          </a:p>
          <a:p>
            <a:pPr marL="216000" marR="0" lvl="0" indent="-21600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Блокировка по домену</a:t>
            </a:r>
          </a:p>
        </p:txBody>
      </p:sp>
      <p:cxnSp>
        <p:nvCxnSpPr>
          <p:cNvPr id="5" name="Straight Connector 5">
            <a:extLst>
              <a:ext uri="{FF2B5EF4-FFF2-40B4-BE49-F238E27FC236}">
                <a16:creationId xmlns:a16="http://schemas.microsoft.com/office/drawing/2014/main" id="{84476C43-6938-42F6-96BD-79BD826F088B}"/>
              </a:ext>
            </a:extLst>
          </p:cNvPr>
          <p:cNvCxnSpPr>
            <a:cxnSpLocks/>
          </p:cNvCxnSpPr>
          <p:nvPr/>
        </p:nvCxnSpPr>
        <p:spPr>
          <a:xfrm>
            <a:off x="5166215" y="5993492"/>
            <a:ext cx="2967668" cy="0"/>
          </a:xfrm>
          <a:prstGeom prst="line">
            <a:avLst/>
          </a:prstGeom>
          <a:noFill/>
          <a:ln w="19050" cap="rnd">
            <a:gradFill flip="none" rotWithShape="1"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16200000" scaled="1"/>
              <a:tileRect/>
            </a:gradFill>
            <a:prstDash val="solid"/>
            <a:tailEnd type="none"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cxnSp>
      <p:sp>
        <p:nvSpPr>
          <p:cNvPr id="6" name="Rectangle: Rounded Corners 157">
            <a:extLst>
              <a:ext uri="{FF2B5EF4-FFF2-40B4-BE49-F238E27FC236}">
                <a16:creationId xmlns:a16="http://schemas.microsoft.com/office/drawing/2014/main" id="{278E5001-300F-41A0-8E20-4CEF9D86D9B1}"/>
              </a:ext>
            </a:extLst>
          </p:cNvPr>
          <p:cNvSpPr/>
          <p:nvPr/>
        </p:nvSpPr>
        <p:spPr>
          <a:xfrm>
            <a:off x="4942182" y="1438955"/>
            <a:ext cx="3394994" cy="2082259"/>
          </a:xfrm>
          <a:prstGeom prst="roundRect">
            <a:avLst>
              <a:gd name="adj" fmla="val 14922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D06E15-1FA3-498C-9958-E4F7AF0BA88B}"/>
              </a:ext>
            </a:extLst>
          </p:cNvPr>
          <p:cNvSpPr txBox="1"/>
          <p:nvPr/>
        </p:nvSpPr>
        <p:spPr>
          <a:xfrm>
            <a:off x="5248947" y="2123374"/>
            <a:ext cx="2978197" cy="767987"/>
          </a:xfrm>
          <a:prstGeom prst="rect">
            <a:avLst/>
          </a:prstGeom>
          <a:noFill/>
        </p:spPr>
        <p:txBody>
          <a:bodyPr wrap="square" lIns="0" tIns="36000" rIns="0" bIns="54000" rtlCol="0" anchor="ctr">
            <a:spAutoFit/>
          </a:bodyPr>
          <a:lstStyle/>
          <a:p>
            <a:pPr marL="0" marR="0" lvl="0" indent="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Telegram Response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  <a:sym typeface="Lato Light"/>
            </a:endParaRPr>
          </a:p>
          <a:p>
            <a:pPr marL="0" marR="0" lvl="0" indent="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Оповещения об алерте в </a:t>
            </a:r>
            <a:r>
              <a:rPr kumimoji="0" lang="ru-RU" sz="14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телеграм</a:t>
            </a: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 </a:t>
            </a:r>
          </a:p>
        </p:txBody>
      </p:sp>
      <p:cxnSp>
        <p:nvCxnSpPr>
          <p:cNvPr id="8" name="Straight Connector 8">
            <a:extLst>
              <a:ext uri="{FF2B5EF4-FFF2-40B4-BE49-F238E27FC236}">
                <a16:creationId xmlns:a16="http://schemas.microsoft.com/office/drawing/2014/main" id="{52B7FBCD-49EB-4A21-8D53-94CCC0E3748D}"/>
              </a:ext>
            </a:extLst>
          </p:cNvPr>
          <p:cNvCxnSpPr>
            <a:cxnSpLocks/>
          </p:cNvCxnSpPr>
          <p:nvPr/>
        </p:nvCxnSpPr>
        <p:spPr>
          <a:xfrm>
            <a:off x="5175178" y="3521214"/>
            <a:ext cx="2967668" cy="0"/>
          </a:xfrm>
          <a:prstGeom prst="line">
            <a:avLst/>
          </a:prstGeom>
          <a:noFill/>
          <a:ln w="19050" cap="rnd">
            <a:gradFill flip="none" rotWithShape="1"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16200000" scaled="1"/>
              <a:tileRect/>
            </a:gradFill>
            <a:prstDash val="solid"/>
            <a:tailEnd type="none"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cxnSp>
      <p:sp>
        <p:nvSpPr>
          <p:cNvPr id="9" name="Rectangle: Rounded Corners 157">
            <a:extLst>
              <a:ext uri="{FF2B5EF4-FFF2-40B4-BE49-F238E27FC236}">
                <a16:creationId xmlns:a16="http://schemas.microsoft.com/office/drawing/2014/main" id="{538F641F-8CDF-4D35-AB66-B09F0112F5A9}"/>
              </a:ext>
            </a:extLst>
          </p:cNvPr>
          <p:cNvSpPr/>
          <p:nvPr/>
        </p:nvSpPr>
        <p:spPr>
          <a:xfrm>
            <a:off x="148501" y="2686200"/>
            <a:ext cx="4381272" cy="2082259"/>
          </a:xfrm>
          <a:prstGeom prst="roundRect">
            <a:avLst>
              <a:gd name="adj" fmla="val 14922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AC171B-E6E7-40B1-BA5F-526FFAA877CB}"/>
              </a:ext>
            </a:extLst>
          </p:cNvPr>
          <p:cNvSpPr txBox="1"/>
          <p:nvPr/>
        </p:nvSpPr>
        <p:spPr>
          <a:xfrm>
            <a:off x="455266" y="2850434"/>
            <a:ext cx="3843392" cy="1722095"/>
          </a:xfrm>
          <a:prstGeom prst="rect">
            <a:avLst/>
          </a:prstGeom>
          <a:noFill/>
        </p:spPr>
        <p:txBody>
          <a:bodyPr wrap="square" lIns="0" tIns="36000" rIns="0" bIns="54000" rtlCol="0" anchor="ctr">
            <a:spAutoFit/>
          </a:bodyPr>
          <a:lstStyle/>
          <a:p>
            <a:pPr marL="0" marR="0" lvl="0" indent="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AD Response</a:t>
            </a: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 </a:t>
            </a:r>
          </a:p>
          <a:p>
            <a:pPr marL="285750" marR="0" lvl="0" indent="-28575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Блокировка УЗ и разблокировка</a:t>
            </a:r>
          </a:p>
          <a:p>
            <a:pPr marL="285750" marR="0" lvl="0" indent="-28575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Выход пользователя из активных сессий</a:t>
            </a:r>
          </a:p>
          <a:p>
            <a:pPr marL="285750" marR="0" lvl="0" indent="-28575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Добавление УЗ в группу и исключение из группы</a:t>
            </a:r>
          </a:p>
        </p:txBody>
      </p:sp>
      <p:cxnSp>
        <p:nvCxnSpPr>
          <p:cNvPr id="11" name="Straight Connector 11">
            <a:extLst>
              <a:ext uri="{FF2B5EF4-FFF2-40B4-BE49-F238E27FC236}">
                <a16:creationId xmlns:a16="http://schemas.microsoft.com/office/drawing/2014/main" id="{40B49716-C079-4D87-B5E9-0FA58017FEE6}"/>
              </a:ext>
            </a:extLst>
          </p:cNvPr>
          <p:cNvCxnSpPr>
            <a:cxnSpLocks/>
          </p:cNvCxnSpPr>
          <p:nvPr/>
        </p:nvCxnSpPr>
        <p:spPr>
          <a:xfrm>
            <a:off x="463016" y="4768459"/>
            <a:ext cx="3829804" cy="0"/>
          </a:xfrm>
          <a:prstGeom prst="line">
            <a:avLst/>
          </a:prstGeom>
          <a:noFill/>
          <a:ln w="19050" cap="rnd">
            <a:gradFill flip="none" rotWithShape="1"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16200000" scaled="1"/>
              <a:tileRect/>
            </a:gradFill>
            <a:prstDash val="solid"/>
            <a:tailEnd type="none"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cxnSp>
      <p:sp>
        <p:nvSpPr>
          <p:cNvPr id="15" name="Rectangle: Rounded Corners 157">
            <a:extLst>
              <a:ext uri="{FF2B5EF4-FFF2-40B4-BE49-F238E27FC236}">
                <a16:creationId xmlns:a16="http://schemas.microsoft.com/office/drawing/2014/main" id="{AD6F9116-A5F8-431E-BA0C-88283AF968E2}"/>
              </a:ext>
            </a:extLst>
          </p:cNvPr>
          <p:cNvSpPr/>
          <p:nvPr/>
        </p:nvSpPr>
        <p:spPr>
          <a:xfrm>
            <a:off x="8438417" y="3911233"/>
            <a:ext cx="3394994" cy="2082259"/>
          </a:xfrm>
          <a:prstGeom prst="roundRect">
            <a:avLst>
              <a:gd name="adj" fmla="val 14922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256949E-E034-4AD4-B169-FC6653C7EBB5}"/>
              </a:ext>
            </a:extLst>
          </p:cNvPr>
          <p:cNvSpPr txBox="1"/>
          <p:nvPr/>
        </p:nvSpPr>
        <p:spPr>
          <a:xfrm>
            <a:off x="8745182" y="4444796"/>
            <a:ext cx="2978197" cy="983431"/>
          </a:xfrm>
          <a:prstGeom prst="rect">
            <a:avLst/>
          </a:prstGeom>
          <a:noFill/>
        </p:spPr>
        <p:txBody>
          <a:bodyPr wrap="square" lIns="0" tIns="36000" rIns="0" bIns="54000" rtlCol="0" anchor="ctr">
            <a:spAutoFit/>
          </a:bodyPr>
          <a:lstStyle/>
          <a:p>
            <a:pPr marL="0" marR="0" lvl="0" indent="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При работе с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KSMG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  <a:sym typeface="Lato Light"/>
            </a:endParaRPr>
          </a:p>
          <a:p>
            <a:pPr marL="216000" marR="0" lvl="0" indent="-21600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Блокировка по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email-</a:t>
            </a: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адресу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  <a:sym typeface="Lato Light"/>
            </a:endParaRPr>
          </a:p>
          <a:p>
            <a:pPr marL="216000" marR="0" lvl="0" indent="-21600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Блокировка по IP</a:t>
            </a:r>
          </a:p>
        </p:txBody>
      </p:sp>
      <p:cxnSp>
        <p:nvCxnSpPr>
          <p:cNvPr id="17" name="Straight Connector 5">
            <a:extLst>
              <a:ext uri="{FF2B5EF4-FFF2-40B4-BE49-F238E27FC236}">
                <a16:creationId xmlns:a16="http://schemas.microsoft.com/office/drawing/2014/main" id="{F7911352-AA09-47D4-A222-2A7C6D6BFBD4}"/>
              </a:ext>
            </a:extLst>
          </p:cNvPr>
          <p:cNvCxnSpPr>
            <a:cxnSpLocks/>
          </p:cNvCxnSpPr>
          <p:nvPr/>
        </p:nvCxnSpPr>
        <p:spPr>
          <a:xfrm>
            <a:off x="8662450" y="5993492"/>
            <a:ext cx="2967668" cy="0"/>
          </a:xfrm>
          <a:prstGeom prst="line">
            <a:avLst/>
          </a:prstGeom>
          <a:noFill/>
          <a:ln w="19050" cap="rnd">
            <a:gradFill flip="none" rotWithShape="1"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16200000" scaled="1"/>
              <a:tileRect/>
            </a:gradFill>
            <a:prstDash val="solid"/>
            <a:tailEnd type="none"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cxnSp>
      <p:sp>
        <p:nvSpPr>
          <p:cNvPr id="18" name="Rectangle: Rounded Corners 157">
            <a:extLst>
              <a:ext uri="{FF2B5EF4-FFF2-40B4-BE49-F238E27FC236}">
                <a16:creationId xmlns:a16="http://schemas.microsoft.com/office/drawing/2014/main" id="{077A73F2-31FA-4E1C-BEB1-53E1799C47D5}"/>
              </a:ext>
            </a:extLst>
          </p:cNvPr>
          <p:cNvSpPr/>
          <p:nvPr/>
        </p:nvSpPr>
        <p:spPr>
          <a:xfrm>
            <a:off x="8438417" y="1438955"/>
            <a:ext cx="3394994" cy="2082259"/>
          </a:xfrm>
          <a:prstGeom prst="roundRect">
            <a:avLst>
              <a:gd name="adj" fmla="val 14922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cxnSp>
        <p:nvCxnSpPr>
          <p:cNvPr id="19" name="Straight Connector 8">
            <a:extLst>
              <a:ext uri="{FF2B5EF4-FFF2-40B4-BE49-F238E27FC236}">
                <a16:creationId xmlns:a16="http://schemas.microsoft.com/office/drawing/2014/main" id="{E5B3A43A-88AD-4BA3-B92A-9CD57DA2B920}"/>
              </a:ext>
            </a:extLst>
          </p:cNvPr>
          <p:cNvCxnSpPr>
            <a:cxnSpLocks/>
          </p:cNvCxnSpPr>
          <p:nvPr/>
        </p:nvCxnSpPr>
        <p:spPr>
          <a:xfrm>
            <a:off x="8662450" y="3521214"/>
            <a:ext cx="2967668" cy="0"/>
          </a:xfrm>
          <a:prstGeom prst="line">
            <a:avLst/>
          </a:prstGeom>
          <a:noFill/>
          <a:ln w="19050" cap="rnd">
            <a:gradFill flip="none" rotWithShape="1"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16200000" scaled="1"/>
              <a:tileRect/>
            </a:gradFill>
            <a:prstDash val="solid"/>
            <a:tailEnd type="none"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D2CB175F-305A-4D1F-B1C7-E5D2546B2F2F}"/>
              </a:ext>
            </a:extLst>
          </p:cNvPr>
          <p:cNvSpPr txBox="1"/>
          <p:nvPr/>
        </p:nvSpPr>
        <p:spPr>
          <a:xfrm>
            <a:off x="8727253" y="1862815"/>
            <a:ext cx="2978197" cy="1198875"/>
          </a:xfrm>
          <a:prstGeom prst="rect">
            <a:avLst/>
          </a:prstGeom>
          <a:noFill/>
        </p:spPr>
        <p:txBody>
          <a:bodyPr wrap="square" lIns="0" tIns="36000" rIns="0" bIns="54000" rtlCol="0" anchor="ctr">
            <a:spAutoFit/>
          </a:bodyPr>
          <a:lstStyle/>
          <a:p>
            <a:pPr marL="0" marR="0" lvl="0" indent="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При работе с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KWTS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  <a:sym typeface="Lato Light"/>
            </a:endParaRPr>
          </a:p>
          <a:p>
            <a:pPr marL="216000" marR="0" lvl="0" indent="-21600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Блокировка по IP</a:t>
            </a:r>
          </a:p>
          <a:p>
            <a:pPr marL="216000" marR="0" lvl="0" indent="-21600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Блокировка по URL</a:t>
            </a:r>
          </a:p>
          <a:p>
            <a:pPr marL="216000" marR="0" lvl="0" indent="-216000" algn="l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Блокировка по Домену</a:t>
            </a:r>
          </a:p>
        </p:txBody>
      </p:sp>
    </p:spTree>
    <p:extLst>
      <p:ext uri="{BB962C8B-B14F-4D97-AF65-F5344CB8AC3E}">
        <p14:creationId xmlns:p14="http://schemas.microsoft.com/office/powerpoint/2010/main" val="1993527671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4">
            <a:extLst>
              <a:ext uri="{FF2B5EF4-FFF2-40B4-BE49-F238E27FC236}">
                <a16:creationId xmlns:a16="http://schemas.microsoft.com/office/drawing/2014/main" id="{5D2B997C-35CE-4FC9-8DB2-6189009DA6AA}"/>
              </a:ext>
            </a:extLst>
          </p:cNvPr>
          <p:cNvSpPr txBox="1">
            <a:spLocks/>
          </p:cNvSpPr>
          <p:nvPr/>
        </p:nvSpPr>
        <p:spPr>
          <a:xfrm>
            <a:off x="279700" y="71609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2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Kaspersky Smart II.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Взаимодействие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SIEM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и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EDR</a:t>
            </a:r>
          </a:p>
        </p:txBody>
      </p:sp>
      <p:cxnSp>
        <p:nvCxnSpPr>
          <p:cNvPr id="5" name="Соединительная линия уступом 6">
            <a:extLst>
              <a:ext uri="{FF2B5EF4-FFF2-40B4-BE49-F238E27FC236}">
                <a16:creationId xmlns:a16="http://schemas.microsoft.com/office/drawing/2014/main" id="{BB4C8454-D2C3-46FC-80CE-3A881EAA909A}"/>
              </a:ext>
            </a:extLst>
          </p:cNvPr>
          <p:cNvCxnSpPr>
            <a:cxnSpLocks/>
            <a:stCxn id="21" idx="4"/>
          </p:cNvCxnSpPr>
          <p:nvPr/>
        </p:nvCxnSpPr>
        <p:spPr>
          <a:xfrm rot="16200000" flipH="1">
            <a:off x="7824106" y="3785276"/>
            <a:ext cx="399041" cy="2512244"/>
          </a:xfrm>
          <a:prstGeom prst="bentConnector2">
            <a:avLst/>
          </a:prstGeom>
          <a:ln w="12700" cap="sq">
            <a:solidFill>
              <a:schemeClr val="accent4"/>
            </a:solidFill>
            <a:prstDash val="dash"/>
            <a:miter lim="800000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Соединительная линия уступом 6">
            <a:extLst>
              <a:ext uri="{FF2B5EF4-FFF2-40B4-BE49-F238E27FC236}">
                <a16:creationId xmlns:a16="http://schemas.microsoft.com/office/drawing/2014/main" id="{70795A84-30B4-45A3-8C7D-B16C64740627}"/>
              </a:ext>
            </a:extLst>
          </p:cNvPr>
          <p:cNvCxnSpPr>
            <a:cxnSpLocks/>
            <a:stCxn id="21" idx="0"/>
            <a:endCxn id="8" idx="1"/>
          </p:cNvCxnSpPr>
          <p:nvPr/>
        </p:nvCxnSpPr>
        <p:spPr>
          <a:xfrm rot="5400000" flipH="1" flipV="1">
            <a:off x="7856079" y="468989"/>
            <a:ext cx="341552" cy="2518703"/>
          </a:xfrm>
          <a:prstGeom prst="bentConnector2">
            <a:avLst/>
          </a:prstGeom>
          <a:ln w="12700" cap="sq">
            <a:solidFill>
              <a:schemeClr val="accent4"/>
            </a:solidFill>
            <a:prstDash val="dash"/>
            <a:miter lim="800000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Соединительная линия уступом 6">
            <a:extLst>
              <a:ext uri="{FF2B5EF4-FFF2-40B4-BE49-F238E27FC236}">
                <a16:creationId xmlns:a16="http://schemas.microsoft.com/office/drawing/2014/main" id="{C21DA711-C395-4E6F-BFD6-91C337AB1685}"/>
              </a:ext>
            </a:extLst>
          </p:cNvPr>
          <p:cNvCxnSpPr>
            <a:cxnSpLocks/>
            <a:stCxn id="11" idx="0"/>
            <a:endCxn id="8" idx="2"/>
          </p:cNvCxnSpPr>
          <p:nvPr/>
        </p:nvCxnSpPr>
        <p:spPr>
          <a:xfrm flipV="1">
            <a:off x="10476667" y="1962801"/>
            <a:ext cx="6459" cy="654803"/>
          </a:xfrm>
          <a:prstGeom prst="straightConnector1">
            <a:avLst/>
          </a:prstGeom>
          <a:ln w="12700" cap="sq">
            <a:solidFill>
              <a:schemeClr val="accent4"/>
            </a:solidFill>
            <a:prstDash val="dash"/>
            <a:miter lim="800000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: Rounded Corners 157">
            <a:extLst>
              <a:ext uri="{FF2B5EF4-FFF2-40B4-BE49-F238E27FC236}">
                <a16:creationId xmlns:a16="http://schemas.microsoft.com/office/drawing/2014/main" id="{54C55099-A4DA-4845-9CF4-2ED9D0283F64}"/>
              </a:ext>
            </a:extLst>
          </p:cNvPr>
          <p:cNvSpPr/>
          <p:nvPr/>
        </p:nvSpPr>
        <p:spPr>
          <a:xfrm>
            <a:off x="9286207" y="1152327"/>
            <a:ext cx="2393838" cy="810474"/>
          </a:xfrm>
          <a:prstGeom prst="roundRect">
            <a:avLst>
              <a:gd name="adj" fmla="val 50000"/>
            </a:avLst>
          </a:prstGeom>
          <a:noFill/>
          <a:ln w="57150" cap="rnd">
            <a:gradFill flip="none" rotWithShape="1"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16200000" scaled="1"/>
              <a:tileRect/>
            </a:gradFill>
            <a:prstDash val="solid"/>
            <a:tailEnd type="none"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lIns="108000" tIns="36000" rIns="108000" bIns="54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noFill/>
              </a:ln>
              <a:gradFill>
                <a:gsLst>
                  <a:gs pos="0">
                    <a:srgbClr val="23D1AE"/>
                  </a:gs>
                  <a:gs pos="100000">
                    <a:srgbClr val="FF694A"/>
                  </a:gs>
                  <a:gs pos="75000">
                    <a:srgbClr val="FFE810"/>
                  </a:gs>
                  <a:gs pos="50000">
                    <a:srgbClr val="7EFF33"/>
                  </a:gs>
                </a:gsLst>
                <a:lin ang="0" scaled="1"/>
              </a:gra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grpSp>
        <p:nvGrpSpPr>
          <p:cNvPr id="9" name="Group 50">
            <a:extLst>
              <a:ext uri="{FF2B5EF4-FFF2-40B4-BE49-F238E27FC236}">
                <a16:creationId xmlns:a16="http://schemas.microsoft.com/office/drawing/2014/main" id="{4B26FCE4-8480-4B0F-9D04-F3388D69B53B}"/>
              </a:ext>
            </a:extLst>
          </p:cNvPr>
          <p:cNvGrpSpPr/>
          <p:nvPr/>
        </p:nvGrpSpPr>
        <p:grpSpPr>
          <a:xfrm>
            <a:off x="9001055" y="2617604"/>
            <a:ext cx="2951224" cy="1361524"/>
            <a:chOff x="7824247" y="2944076"/>
            <a:chExt cx="2951224" cy="1361524"/>
          </a:xfrm>
        </p:grpSpPr>
        <p:sp>
          <p:nvSpPr>
            <p:cNvPr id="10" name="Rectangle: Rounded Corners 157">
              <a:extLst>
                <a:ext uri="{FF2B5EF4-FFF2-40B4-BE49-F238E27FC236}">
                  <a16:creationId xmlns:a16="http://schemas.microsoft.com/office/drawing/2014/main" id="{6CB91756-65E7-40DD-96E4-49D85FB76FE9}"/>
                </a:ext>
              </a:extLst>
            </p:cNvPr>
            <p:cNvSpPr/>
            <p:nvPr/>
          </p:nvSpPr>
          <p:spPr>
            <a:xfrm>
              <a:off x="7824247" y="3086939"/>
              <a:ext cx="2951224" cy="1218661"/>
            </a:xfrm>
            <a:prstGeom prst="roundRect">
              <a:avLst>
                <a:gd name="adj" fmla="val 11508"/>
              </a:avLst>
            </a:prstGeom>
            <a:noFill/>
            <a:ln w="12700" cap="flat" cmpd="sng" algn="ctr">
              <a:solidFill>
                <a:schemeClr val="accent3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600" b="0" i="0" u="none" strike="noStrike" kern="0" cap="none" spc="0" normalizeH="0" baseline="0" noProof="0">
                <a:ln>
                  <a:gradFill>
                    <a:gsLst>
                      <a:gs pos="0">
                        <a:srgbClr val="00A88E">
                          <a:lumMod val="5000"/>
                          <a:lumOff val="95000"/>
                        </a:srgbClr>
                      </a:gs>
                      <a:gs pos="74000">
                        <a:srgbClr val="00A88E">
                          <a:lumMod val="45000"/>
                          <a:lumOff val="55000"/>
                        </a:srgbClr>
                      </a:gs>
                      <a:gs pos="83000">
                        <a:srgbClr val="00A88E">
                          <a:lumMod val="45000"/>
                          <a:lumOff val="55000"/>
                        </a:srgbClr>
                      </a:gs>
                      <a:gs pos="100000">
                        <a:srgbClr val="00A88E">
                          <a:lumMod val="30000"/>
                          <a:lumOff val="70000"/>
                        </a:srgbClr>
                      </a:gs>
                    </a:gsLst>
                    <a:lin ang="5400000" scaled="1"/>
                  </a:gradFill>
                </a:ln>
                <a:noFill/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11" name="Rectangle: Rounded Corners 157">
              <a:extLst>
                <a:ext uri="{FF2B5EF4-FFF2-40B4-BE49-F238E27FC236}">
                  <a16:creationId xmlns:a16="http://schemas.microsoft.com/office/drawing/2014/main" id="{73740C1F-465B-44FF-A5F9-30E17D32ACCE}"/>
                </a:ext>
              </a:extLst>
            </p:cNvPr>
            <p:cNvSpPr/>
            <p:nvPr/>
          </p:nvSpPr>
          <p:spPr>
            <a:xfrm>
              <a:off x="8939399" y="2944076"/>
              <a:ext cx="720920" cy="301260"/>
            </a:xfrm>
            <a:prstGeom prst="roundRect">
              <a:avLst>
                <a:gd name="adj" fmla="val 20023"/>
              </a:avLst>
            </a:prstGeom>
            <a:solidFill>
              <a:schemeClr val="tx2"/>
            </a:solidFill>
            <a:ln>
              <a:solidFill>
                <a:schemeClr val="accent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6000" tIns="36000" rIns="36000" bIns="36000" rtlCol="0" anchor="ctr">
              <a:noAutofit/>
            </a:bodyPr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75000"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Kaspersky Sans Display"/>
                  <a:ea typeface="+mn-ea"/>
                  <a:cs typeface="+mn-cs"/>
                </a:rPr>
                <a:t>APM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grpSp>
          <p:nvGrpSpPr>
            <p:cNvPr id="12" name="Group 53">
              <a:extLst>
                <a:ext uri="{FF2B5EF4-FFF2-40B4-BE49-F238E27FC236}">
                  <a16:creationId xmlns:a16="http://schemas.microsoft.com/office/drawing/2014/main" id="{2E9D18F4-CF36-40F4-AE26-0FBEE8DF5CB0}"/>
                </a:ext>
              </a:extLst>
            </p:cNvPr>
            <p:cNvGrpSpPr/>
            <p:nvPr/>
          </p:nvGrpSpPr>
          <p:grpSpPr>
            <a:xfrm>
              <a:off x="8174137" y="3452208"/>
              <a:ext cx="536584" cy="536584"/>
              <a:chOff x="7057483" y="4912148"/>
              <a:chExt cx="536584" cy="536584"/>
            </a:xfrm>
          </p:grpSpPr>
          <p:sp>
            <p:nvSpPr>
              <p:cNvPr id="19" name="Oval 60">
                <a:extLst>
                  <a:ext uri="{FF2B5EF4-FFF2-40B4-BE49-F238E27FC236}">
                    <a16:creationId xmlns:a16="http://schemas.microsoft.com/office/drawing/2014/main" id="{805BEFAA-31BA-4B0E-99F6-6A759ED53628}"/>
                  </a:ext>
                </a:extLst>
              </p:cNvPr>
              <p:cNvSpPr/>
              <p:nvPr/>
            </p:nvSpPr>
            <p:spPr>
              <a:xfrm>
                <a:off x="7057483" y="4912148"/>
                <a:ext cx="536584" cy="536584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600" b="0" i="0" u="none" strike="noStrike" kern="0" cap="none" spc="0" normalizeH="0" baseline="0" noProof="0" dirty="0">
                  <a:ln>
                    <a:gradFill>
                      <a:gsLst>
                        <a:gs pos="0">
                          <a:srgbClr val="00A88E">
                            <a:lumMod val="5000"/>
                            <a:lumOff val="95000"/>
                          </a:srgbClr>
                        </a:gs>
                        <a:gs pos="74000">
                          <a:srgbClr val="00A88E">
                            <a:lumMod val="45000"/>
                            <a:lumOff val="55000"/>
                          </a:srgbClr>
                        </a:gs>
                        <a:gs pos="83000">
                          <a:srgbClr val="00A88E">
                            <a:lumMod val="45000"/>
                            <a:lumOff val="55000"/>
                          </a:srgbClr>
                        </a:gs>
                        <a:gs pos="100000">
                          <a:srgbClr val="00A88E">
                            <a:lumMod val="30000"/>
                            <a:lumOff val="70000"/>
                          </a:srgbClr>
                        </a:gs>
                      </a:gsLst>
                      <a:lin ang="5400000" scaled="1"/>
                    </a:gradFill>
                  </a:ln>
                  <a:noFill/>
                  <a:effectLst/>
                  <a:uLnTx/>
                  <a:uFillTx/>
                  <a:latin typeface="Kaspersky Sans Display"/>
                  <a:ea typeface="+mn-ea"/>
                  <a:cs typeface="+mn-cs"/>
                </a:endParaRPr>
              </a:p>
            </p:txBody>
          </p:sp>
          <p:pic>
            <p:nvPicPr>
              <p:cNvPr id="20" name="Graphic 61">
                <a:extLst>
                  <a:ext uri="{FF2B5EF4-FFF2-40B4-BE49-F238E27FC236}">
                    <a16:creationId xmlns:a16="http://schemas.microsoft.com/office/drawing/2014/main" id="{3440EF46-1795-43A7-9FB7-379CB14328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178306" y="5041662"/>
                <a:ext cx="294938" cy="235950"/>
              </a:xfrm>
              <a:prstGeom prst="rect">
                <a:avLst/>
              </a:prstGeom>
            </p:spPr>
          </p:pic>
        </p:grpSp>
        <p:grpSp>
          <p:nvGrpSpPr>
            <p:cNvPr id="13" name="Group 54">
              <a:extLst>
                <a:ext uri="{FF2B5EF4-FFF2-40B4-BE49-F238E27FC236}">
                  <a16:creationId xmlns:a16="http://schemas.microsoft.com/office/drawing/2014/main" id="{EC5388C1-8E89-4A69-A6F7-C959C6AD5C9D}"/>
                </a:ext>
              </a:extLst>
            </p:cNvPr>
            <p:cNvGrpSpPr/>
            <p:nvPr/>
          </p:nvGrpSpPr>
          <p:grpSpPr>
            <a:xfrm>
              <a:off x="9031567" y="3452208"/>
              <a:ext cx="536584" cy="536584"/>
              <a:chOff x="7057483" y="4912148"/>
              <a:chExt cx="536584" cy="536584"/>
            </a:xfrm>
          </p:grpSpPr>
          <p:sp>
            <p:nvSpPr>
              <p:cNvPr id="17" name="Oval 58">
                <a:extLst>
                  <a:ext uri="{FF2B5EF4-FFF2-40B4-BE49-F238E27FC236}">
                    <a16:creationId xmlns:a16="http://schemas.microsoft.com/office/drawing/2014/main" id="{33F22DE0-8611-40DE-85DD-62794C36142F}"/>
                  </a:ext>
                </a:extLst>
              </p:cNvPr>
              <p:cNvSpPr/>
              <p:nvPr/>
            </p:nvSpPr>
            <p:spPr>
              <a:xfrm>
                <a:off x="7057483" y="4912148"/>
                <a:ext cx="536584" cy="536584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600" b="0" i="0" u="none" strike="noStrike" kern="0" cap="none" spc="0" normalizeH="0" baseline="0" noProof="0" dirty="0">
                  <a:ln>
                    <a:gradFill>
                      <a:gsLst>
                        <a:gs pos="0">
                          <a:srgbClr val="00A88E">
                            <a:lumMod val="5000"/>
                            <a:lumOff val="95000"/>
                          </a:srgbClr>
                        </a:gs>
                        <a:gs pos="74000">
                          <a:srgbClr val="00A88E">
                            <a:lumMod val="45000"/>
                            <a:lumOff val="55000"/>
                          </a:srgbClr>
                        </a:gs>
                        <a:gs pos="83000">
                          <a:srgbClr val="00A88E">
                            <a:lumMod val="45000"/>
                            <a:lumOff val="55000"/>
                          </a:srgbClr>
                        </a:gs>
                        <a:gs pos="100000">
                          <a:srgbClr val="00A88E">
                            <a:lumMod val="30000"/>
                            <a:lumOff val="70000"/>
                          </a:srgbClr>
                        </a:gs>
                      </a:gsLst>
                      <a:lin ang="5400000" scaled="1"/>
                    </a:gradFill>
                  </a:ln>
                  <a:noFill/>
                  <a:effectLst/>
                  <a:uLnTx/>
                  <a:uFillTx/>
                  <a:latin typeface="Kaspersky Sans Display"/>
                  <a:ea typeface="+mn-ea"/>
                  <a:cs typeface="+mn-cs"/>
                </a:endParaRPr>
              </a:p>
            </p:txBody>
          </p:sp>
          <p:pic>
            <p:nvPicPr>
              <p:cNvPr id="18" name="Graphic 59">
                <a:extLst>
                  <a:ext uri="{FF2B5EF4-FFF2-40B4-BE49-F238E27FC236}">
                    <a16:creationId xmlns:a16="http://schemas.microsoft.com/office/drawing/2014/main" id="{3F50A02F-ECAD-48F3-923C-B2B5C7AD46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178306" y="5041662"/>
                <a:ext cx="294938" cy="235950"/>
              </a:xfrm>
              <a:prstGeom prst="rect">
                <a:avLst/>
              </a:prstGeom>
            </p:spPr>
          </p:pic>
        </p:grpSp>
        <p:grpSp>
          <p:nvGrpSpPr>
            <p:cNvPr id="14" name="Group 55">
              <a:extLst>
                <a:ext uri="{FF2B5EF4-FFF2-40B4-BE49-F238E27FC236}">
                  <a16:creationId xmlns:a16="http://schemas.microsoft.com/office/drawing/2014/main" id="{BDA1E1D1-CD02-4C49-8241-1B7D65887833}"/>
                </a:ext>
              </a:extLst>
            </p:cNvPr>
            <p:cNvGrpSpPr/>
            <p:nvPr/>
          </p:nvGrpSpPr>
          <p:grpSpPr>
            <a:xfrm>
              <a:off x="9888997" y="3452208"/>
              <a:ext cx="536584" cy="536584"/>
              <a:chOff x="7057483" y="4912148"/>
              <a:chExt cx="536584" cy="536584"/>
            </a:xfrm>
          </p:grpSpPr>
          <p:sp>
            <p:nvSpPr>
              <p:cNvPr id="15" name="Oval 56">
                <a:extLst>
                  <a:ext uri="{FF2B5EF4-FFF2-40B4-BE49-F238E27FC236}">
                    <a16:creationId xmlns:a16="http://schemas.microsoft.com/office/drawing/2014/main" id="{F8C5250F-A231-430A-BB01-F977F06F318E}"/>
                  </a:ext>
                </a:extLst>
              </p:cNvPr>
              <p:cNvSpPr/>
              <p:nvPr/>
            </p:nvSpPr>
            <p:spPr>
              <a:xfrm>
                <a:off x="7057483" y="4912148"/>
                <a:ext cx="536584" cy="536584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600" b="0" i="0" u="none" strike="noStrike" kern="0" cap="none" spc="0" normalizeH="0" baseline="0" noProof="0" dirty="0">
                  <a:ln>
                    <a:gradFill>
                      <a:gsLst>
                        <a:gs pos="0">
                          <a:srgbClr val="00A88E">
                            <a:lumMod val="5000"/>
                            <a:lumOff val="95000"/>
                          </a:srgbClr>
                        </a:gs>
                        <a:gs pos="74000">
                          <a:srgbClr val="00A88E">
                            <a:lumMod val="45000"/>
                            <a:lumOff val="55000"/>
                          </a:srgbClr>
                        </a:gs>
                        <a:gs pos="83000">
                          <a:srgbClr val="00A88E">
                            <a:lumMod val="45000"/>
                            <a:lumOff val="55000"/>
                          </a:srgbClr>
                        </a:gs>
                        <a:gs pos="100000">
                          <a:srgbClr val="00A88E">
                            <a:lumMod val="30000"/>
                            <a:lumOff val="70000"/>
                          </a:srgbClr>
                        </a:gs>
                      </a:gsLst>
                      <a:lin ang="5400000" scaled="1"/>
                    </a:gradFill>
                  </a:ln>
                  <a:noFill/>
                  <a:effectLst/>
                  <a:uLnTx/>
                  <a:uFillTx/>
                  <a:latin typeface="Kaspersky Sans Display"/>
                  <a:ea typeface="+mn-ea"/>
                  <a:cs typeface="+mn-cs"/>
                </a:endParaRPr>
              </a:p>
            </p:txBody>
          </p:sp>
          <p:pic>
            <p:nvPicPr>
              <p:cNvPr id="16" name="Graphic 57">
                <a:extLst>
                  <a:ext uri="{FF2B5EF4-FFF2-40B4-BE49-F238E27FC236}">
                    <a16:creationId xmlns:a16="http://schemas.microsoft.com/office/drawing/2014/main" id="{721E95AF-DCE4-4B51-A06B-3F100FAA74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178306" y="5041662"/>
                <a:ext cx="294938" cy="235950"/>
              </a:xfrm>
              <a:prstGeom prst="rect">
                <a:avLst/>
              </a:prstGeom>
            </p:spPr>
          </p:pic>
        </p:grpSp>
      </p:grpSp>
      <p:sp>
        <p:nvSpPr>
          <p:cNvPr id="21" name="Oval 97">
            <a:extLst>
              <a:ext uri="{FF2B5EF4-FFF2-40B4-BE49-F238E27FC236}">
                <a16:creationId xmlns:a16="http://schemas.microsoft.com/office/drawing/2014/main" id="{82AA23A2-67BA-487B-B525-C1FE6EBF8252}"/>
              </a:ext>
            </a:extLst>
          </p:cNvPr>
          <p:cNvSpPr/>
          <p:nvPr/>
        </p:nvSpPr>
        <p:spPr>
          <a:xfrm>
            <a:off x="5296123" y="1899116"/>
            <a:ext cx="2942762" cy="2942762"/>
          </a:xfrm>
          <a:prstGeom prst="ellipse">
            <a:avLst/>
          </a:prstGeom>
          <a:noFill/>
          <a:ln w="57150" cap="rnd">
            <a:gradFill flip="none" rotWithShape="1"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16200000" scaled="1"/>
              <a:tileRect/>
            </a:gradFill>
            <a:prstDash val="solid"/>
            <a:tailEnd type="none"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lIns="108000" tIns="36000" rIns="108000" bIns="54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23D1AE"/>
                  </a:gs>
                  <a:gs pos="100000">
                    <a:srgbClr val="FF694A"/>
                  </a:gs>
                  <a:gs pos="75000">
                    <a:srgbClr val="FFE810"/>
                  </a:gs>
                  <a:gs pos="50000">
                    <a:srgbClr val="7EFF33"/>
                  </a:gs>
                </a:gsLst>
                <a:lin ang="0" scaled="1"/>
              </a:gra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34FB349-35B6-401A-986E-14F3FA163987}"/>
              </a:ext>
            </a:extLst>
          </p:cNvPr>
          <p:cNvSpPr/>
          <p:nvPr/>
        </p:nvSpPr>
        <p:spPr>
          <a:xfrm>
            <a:off x="10125683" y="1377080"/>
            <a:ext cx="6559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Arial"/>
                <a:cs typeface="Arial"/>
              </a:rPr>
              <a:t>EDR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cxnSp>
        <p:nvCxnSpPr>
          <p:cNvPr id="30" name="Соединительная линия уступом 6">
            <a:extLst>
              <a:ext uri="{FF2B5EF4-FFF2-40B4-BE49-F238E27FC236}">
                <a16:creationId xmlns:a16="http://schemas.microsoft.com/office/drawing/2014/main" id="{C773CA9F-97CC-4D72-B9F6-B2EF3F420C9D}"/>
              </a:ext>
            </a:extLst>
          </p:cNvPr>
          <p:cNvCxnSpPr>
            <a:cxnSpLocks/>
            <a:stCxn id="31" idx="0"/>
            <a:endCxn id="10" idx="2"/>
          </p:cNvCxnSpPr>
          <p:nvPr/>
        </p:nvCxnSpPr>
        <p:spPr>
          <a:xfrm flipH="1" flipV="1">
            <a:off x="10476667" y="3979128"/>
            <a:ext cx="6459" cy="861350"/>
          </a:xfrm>
          <a:prstGeom prst="straightConnector1">
            <a:avLst/>
          </a:prstGeom>
          <a:ln w="12700" cap="sq">
            <a:solidFill>
              <a:schemeClr val="accent4"/>
            </a:solidFill>
            <a:prstDash val="dash"/>
            <a:miter lim="800000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: Rounded Corners 157">
            <a:extLst>
              <a:ext uri="{FF2B5EF4-FFF2-40B4-BE49-F238E27FC236}">
                <a16:creationId xmlns:a16="http://schemas.microsoft.com/office/drawing/2014/main" id="{4764B8AB-C6EE-4A46-B6DC-4EA98111B631}"/>
              </a:ext>
            </a:extLst>
          </p:cNvPr>
          <p:cNvSpPr/>
          <p:nvPr/>
        </p:nvSpPr>
        <p:spPr>
          <a:xfrm>
            <a:off x="9286207" y="4840478"/>
            <a:ext cx="2393838" cy="810474"/>
          </a:xfrm>
          <a:prstGeom prst="roundRect">
            <a:avLst>
              <a:gd name="adj" fmla="val 50000"/>
            </a:avLst>
          </a:prstGeom>
          <a:noFill/>
          <a:ln w="57150" cap="rnd">
            <a:gradFill flip="none" rotWithShape="1"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16200000" scaled="1"/>
              <a:tileRect/>
            </a:gradFill>
            <a:prstDash val="solid"/>
            <a:tailEnd type="none"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lIns="108000" tIns="36000" rIns="108000" bIns="54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noFill/>
              </a:ln>
              <a:gradFill>
                <a:gsLst>
                  <a:gs pos="0">
                    <a:srgbClr val="23D1AE"/>
                  </a:gs>
                  <a:gs pos="100000">
                    <a:srgbClr val="FF694A"/>
                  </a:gs>
                  <a:gs pos="75000">
                    <a:srgbClr val="FFE810"/>
                  </a:gs>
                  <a:gs pos="50000">
                    <a:srgbClr val="7EFF33"/>
                  </a:gs>
                </a:gsLst>
                <a:lin ang="0" scaled="1"/>
              </a:gra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8D73C69-F512-46A3-9F31-91DD0DAABD0E}"/>
              </a:ext>
            </a:extLst>
          </p:cNvPr>
          <p:cNvSpPr/>
          <p:nvPr/>
        </p:nvSpPr>
        <p:spPr>
          <a:xfrm>
            <a:off x="10125683" y="5065231"/>
            <a:ext cx="6559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Arial"/>
                <a:cs typeface="Arial"/>
              </a:rPr>
              <a:t>EDR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FF1D506-62C1-4DC0-B72B-4074CD71863D}"/>
              </a:ext>
            </a:extLst>
          </p:cNvPr>
          <p:cNvSpPr/>
          <p:nvPr/>
        </p:nvSpPr>
        <p:spPr>
          <a:xfrm>
            <a:off x="6105302" y="3016554"/>
            <a:ext cx="13244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Arial"/>
                <a:cs typeface="Arial"/>
              </a:rPr>
              <a:t>SIEM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34" name="Прямоугольник 114">
            <a:extLst>
              <a:ext uri="{FF2B5EF4-FFF2-40B4-BE49-F238E27FC236}">
                <a16:creationId xmlns:a16="http://schemas.microsoft.com/office/drawing/2014/main" id="{893563FC-D8CD-4725-9DEC-91280B784008}"/>
              </a:ext>
            </a:extLst>
          </p:cNvPr>
          <p:cNvSpPr/>
          <p:nvPr/>
        </p:nvSpPr>
        <p:spPr>
          <a:xfrm rot="10800000" flipV="1">
            <a:off x="7178471" y="1249720"/>
            <a:ext cx="1894795" cy="2308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315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Отправка событий и детектов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6FC1FE-ED4D-4C22-921C-05F65744E6D9}"/>
              </a:ext>
            </a:extLst>
          </p:cNvPr>
          <p:cNvSpPr/>
          <p:nvPr/>
        </p:nvSpPr>
        <p:spPr>
          <a:xfrm>
            <a:off x="247630" y="1833578"/>
            <a:ext cx="2981996" cy="35009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Возможность отправки сырых событий с защищаемых хостов и готовых обнаружений в SIEM по API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Реагирование на инциденты с помощью EDR через API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:</a:t>
            </a:r>
          </a:p>
          <a:p>
            <a:pPr marL="742950" lvl="1" indent="-285750"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ru-RU" sz="1050" dirty="0">
                <a:solidFill>
                  <a:srgbClr val="FFFFFF"/>
                </a:solidFill>
              </a:rPr>
              <a:t>Изоляция хоста и снятие с изоляции</a:t>
            </a:r>
            <a:endParaRPr lang="en-US" sz="1050" dirty="0">
              <a:solidFill>
                <a:srgbClr val="FFFFFF"/>
              </a:solidFill>
            </a:endParaRPr>
          </a:p>
          <a:p>
            <a:pPr marL="742950" lvl="1" indent="-285750"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ru-RU" sz="1050" dirty="0">
                <a:solidFill>
                  <a:srgbClr val="FFFFFF"/>
                </a:solidFill>
              </a:rPr>
              <a:t>Создание правил запрета запуска файлов и процессов, а также запуск программ</a:t>
            </a:r>
          </a:p>
          <a:p>
            <a:pPr marL="742950" lvl="1" indent="-285750"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ru-RU" sz="1050" dirty="0">
                <a:solidFill>
                  <a:srgbClr val="FFFFFF"/>
                </a:solidFill>
              </a:rPr>
              <a:t>Запуск исполняемого файла на хосте по полному пути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36" name="Прямоугольник 114">
            <a:extLst>
              <a:ext uri="{FF2B5EF4-FFF2-40B4-BE49-F238E27FC236}">
                <a16:creationId xmlns:a16="http://schemas.microsoft.com/office/drawing/2014/main" id="{8EB66369-19BF-4091-97CB-7C234C611D95}"/>
              </a:ext>
            </a:extLst>
          </p:cNvPr>
          <p:cNvSpPr/>
          <p:nvPr/>
        </p:nvSpPr>
        <p:spPr>
          <a:xfrm rot="10800000" flipV="1">
            <a:off x="7332476" y="5265286"/>
            <a:ext cx="1894795" cy="2308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315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Действия по реагированию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47548726-0F8B-4E49-9F91-88C191DED100}"/>
              </a:ext>
            </a:extLst>
          </p:cNvPr>
          <p:cNvGrpSpPr/>
          <p:nvPr/>
        </p:nvGrpSpPr>
        <p:grpSpPr>
          <a:xfrm>
            <a:off x="3541628" y="2851846"/>
            <a:ext cx="2393838" cy="810474"/>
            <a:chOff x="2487992" y="3028756"/>
            <a:chExt cx="2393838" cy="810474"/>
          </a:xfrm>
        </p:grpSpPr>
        <p:sp>
          <p:nvSpPr>
            <p:cNvPr id="23" name="Rectangle: Rounded Corners 157">
              <a:extLst>
                <a:ext uri="{FF2B5EF4-FFF2-40B4-BE49-F238E27FC236}">
                  <a16:creationId xmlns:a16="http://schemas.microsoft.com/office/drawing/2014/main" id="{C34FED56-E269-4B05-94D9-AEC5D7D562CB}"/>
                </a:ext>
              </a:extLst>
            </p:cNvPr>
            <p:cNvSpPr/>
            <p:nvPr/>
          </p:nvSpPr>
          <p:spPr>
            <a:xfrm>
              <a:off x="2487992" y="3028756"/>
              <a:ext cx="2393838" cy="810474"/>
            </a:xfrm>
            <a:prstGeom prst="roundRect">
              <a:avLst>
                <a:gd name="adj" fmla="val 50000"/>
              </a:avLst>
            </a:prstGeom>
            <a:solidFill>
              <a:srgbClr val="293737"/>
            </a:solidFill>
            <a:ln w="12700" cap="flat" cmpd="sng" algn="ctr">
              <a:solidFill>
                <a:schemeClr val="accent3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600" b="0" i="0" u="none" strike="noStrike" kern="0" cap="none" spc="0" normalizeH="0" baseline="0" noProof="0">
                <a:ln>
                  <a:gradFill>
                    <a:gsLst>
                      <a:gs pos="0">
                        <a:srgbClr val="00A88E">
                          <a:lumMod val="5000"/>
                          <a:lumOff val="95000"/>
                        </a:srgbClr>
                      </a:gs>
                      <a:gs pos="74000">
                        <a:srgbClr val="00A88E">
                          <a:lumMod val="45000"/>
                          <a:lumOff val="55000"/>
                        </a:srgbClr>
                      </a:gs>
                      <a:gs pos="83000">
                        <a:srgbClr val="00A88E">
                          <a:lumMod val="45000"/>
                          <a:lumOff val="55000"/>
                        </a:srgbClr>
                      </a:gs>
                      <a:gs pos="100000">
                        <a:srgbClr val="00A88E">
                          <a:lumMod val="30000"/>
                          <a:lumOff val="70000"/>
                        </a:srgbClr>
                      </a:gs>
                    </a:gsLst>
                    <a:lin ang="5400000" scaled="1"/>
                  </a:gradFill>
                </a:ln>
                <a:noFill/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8E51FA2E-AA66-4814-BE30-15A487FABF81}"/>
                </a:ext>
              </a:extLst>
            </p:cNvPr>
            <p:cNvGrpSpPr/>
            <p:nvPr/>
          </p:nvGrpSpPr>
          <p:grpSpPr>
            <a:xfrm>
              <a:off x="2733566" y="3215941"/>
              <a:ext cx="1907332" cy="405917"/>
              <a:chOff x="2733566" y="3215941"/>
              <a:chExt cx="1907332" cy="405917"/>
            </a:xfrm>
          </p:grpSpPr>
          <p:sp>
            <p:nvSpPr>
              <p:cNvPr id="22" name="Прямоугольник 84">
                <a:extLst>
                  <a:ext uri="{FF2B5EF4-FFF2-40B4-BE49-F238E27FC236}">
                    <a16:creationId xmlns:a16="http://schemas.microsoft.com/office/drawing/2014/main" id="{1588957F-15E2-4EC0-9D6A-0C52E3347B8B}"/>
                  </a:ext>
                </a:extLst>
              </p:cNvPr>
              <p:cNvSpPr/>
              <p:nvPr/>
            </p:nvSpPr>
            <p:spPr>
              <a:xfrm>
                <a:off x="3267902" y="3301429"/>
                <a:ext cx="1372996" cy="215444"/>
              </a:xfrm>
              <a:prstGeom prst="rect">
                <a:avLst/>
              </a:prstGeom>
              <a:solidFill>
                <a:srgbClr val="293737"/>
              </a:solidFill>
            </p:spPr>
            <p:txBody>
              <a:bodyPr wrap="square" lIns="0" tIns="0" rIns="0" bIns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highlight>
                      <a:srgbClr val="000000">
                        <a:alpha val="0"/>
                      </a:srgbClr>
                    </a:highlight>
                    <a:uLnTx/>
                    <a:uFillTx/>
                    <a:latin typeface="Kaspersky Sans Display"/>
                    <a:ea typeface="+mn-ea"/>
                    <a:cs typeface="+mn-cs"/>
                  </a:rPr>
                  <a:t>Active Directory</a:t>
                </a:r>
              </a:p>
            </p:txBody>
          </p:sp>
          <p:pic>
            <p:nvPicPr>
              <p:cNvPr id="28" name="Graphic 79">
                <a:extLst>
                  <a:ext uri="{FF2B5EF4-FFF2-40B4-BE49-F238E27FC236}">
                    <a16:creationId xmlns:a16="http://schemas.microsoft.com/office/drawing/2014/main" id="{5D3FE51C-C5AA-431D-85FE-84FFCD49DC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2733566" y="3215941"/>
                <a:ext cx="435618" cy="405917"/>
              </a:xfrm>
              <a:prstGeom prst="rect">
                <a:avLst/>
              </a:prstGeom>
            </p:spPr>
          </p:pic>
        </p:grp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835399C5-8862-4FE1-B511-A79F483935F2}"/>
              </a:ext>
            </a:extLst>
          </p:cNvPr>
          <p:cNvGrpSpPr/>
          <p:nvPr/>
        </p:nvGrpSpPr>
        <p:grpSpPr>
          <a:xfrm>
            <a:off x="3541628" y="1826186"/>
            <a:ext cx="2393838" cy="810474"/>
            <a:chOff x="2487992" y="2003096"/>
            <a:chExt cx="2393838" cy="810474"/>
          </a:xfrm>
        </p:grpSpPr>
        <p:grpSp>
          <p:nvGrpSpPr>
            <p:cNvPr id="24" name="Group 75">
              <a:extLst>
                <a:ext uri="{FF2B5EF4-FFF2-40B4-BE49-F238E27FC236}">
                  <a16:creationId xmlns:a16="http://schemas.microsoft.com/office/drawing/2014/main" id="{0E16CC0E-90A9-424A-8033-693EEA4AB8E0}"/>
                </a:ext>
              </a:extLst>
            </p:cNvPr>
            <p:cNvGrpSpPr/>
            <p:nvPr/>
          </p:nvGrpSpPr>
          <p:grpSpPr>
            <a:xfrm>
              <a:off x="2487992" y="2003096"/>
              <a:ext cx="2393838" cy="810474"/>
              <a:chOff x="861210" y="2882256"/>
              <a:chExt cx="2393838" cy="810474"/>
            </a:xfrm>
            <a:solidFill>
              <a:srgbClr val="293737"/>
            </a:solidFill>
          </p:grpSpPr>
          <p:sp>
            <p:nvSpPr>
              <p:cNvPr id="27" name="Rectangle: Rounded Corners 157">
                <a:extLst>
                  <a:ext uri="{FF2B5EF4-FFF2-40B4-BE49-F238E27FC236}">
                    <a16:creationId xmlns:a16="http://schemas.microsoft.com/office/drawing/2014/main" id="{5EE7EBB4-7C8A-42ED-8E05-33A6786EE921}"/>
                  </a:ext>
                </a:extLst>
              </p:cNvPr>
              <p:cNvSpPr/>
              <p:nvPr/>
            </p:nvSpPr>
            <p:spPr>
              <a:xfrm>
                <a:off x="861210" y="2882256"/>
                <a:ext cx="2393838" cy="810474"/>
              </a:xfrm>
              <a:prstGeom prst="roundRect">
                <a:avLst>
                  <a:gd name="adj" fmla="val 50000"/>
                </a:avLst>
              </a:prstGeom>
              <a:grpFill/>
              <a:ln w="12700" cap="flat" cmpd="sng" algn="ctr">
                <a:solidFill>
                  <a:schemeClr val="accent3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600" b="0" i="0" u="none" strike="noStrike" kern="0" cap="none" spc="0" normalizeH="0" baseline="0" noProof="0">
                  <a:ln>
                    <a:gradFill>
                      <a:gsLst>
                        <a:gs pos="0">
                          <a:srgbClr val="00A88E">
                            <a:lumMod val="5000"/>
                            <a:lumOff val="95000"/>
                          </a:srgbClr>
                        </a:gs>
                        <a:gs pos="74000">
                          <a:srgbClr val="00A88E">
                            <a:lumMod val="45000"/>
                            <a:lumOff val="55000"/>
                          </a:srgbClr>
                        </a:gs>
                        <a:gs pos="83000">
                          <a:srgbClr val="00A88E">
                            <a:lumMod val="45000"/>
                            <a:lumOff val="55000"/>
                          </a:srgbClr>
                        </a:gs>
                        <a:gs pos="100000">
                          <a:srgbClr val="00A88E">
                            <a:lumMod val="30000"/>
                            <a:lumOff val="70000"/>
                          </a:srgbClr>
                        </a:gs>
                      </a:gsLst>
                      <a:lin ang="5400000" scaled="1"/>
                    </a:gradFill>
                  </a:ln>
                  <a:noFill/>
                  <a:effectLst/>
                  <a:uLnTx/>
                  <a:uFillTx/>
                  <a:latin typeface="Kaspersky Sans Display"/>
                  <a:ea typeface="+mn-ea"/>
                  <a:cs typeface="+mn-cs"/>
                </a:endParaRPr>
              </a:p>
            </p:txBody>
          </p:sp>
          <p:sp>
            <p:nvSpPr>
              <p:cNvPr id="25" name="Прямоугольник 84">
                <a:extLst>
                  <a:ext uri="{FF2B5EF4-FFF2-40B4-BE49-F238E27FC236}">
                    <a16:creationId xmlns:a16="http://schemas.microsoft.com/office/drawing/2014/main" id="{F71EDC16-AFFF-4596-BADB-3029F68F85BE}"/>
                  </a:ext>
                </a:extLst>
              </p:cNvPr>
              <p:cNvSpPr/>
              <p:nvPr/>
            </p:nvSpPr>
            <p:spPr>
              <a:xfrm>
                <a:off x="1641120" y="3074138"/>
                <a:ext cx="1372996" cy="377026"/>
              </a:xfrm>
              <a:prstGeom prst="rect">
                <a:avLst/>
              </a:prstGeom>
              <a:grpFill/>
            </p:spPr>
            <p:txBody>
              <a:bodyPr wrap="square" lIns="0" tIns="0" rIns="0" bIns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highlight>
                      <a:srgbClr val="000000">
                        <a:alpha val="0"/>
                      </a:srgbClr>
                    </a:highlight>
                    <a:uLnTx/>
                    <a:uFillTx/>
                    <a:latin typeface="Kaspersky Sans Display"/>
                    <a:ea typeface="+mn-ea"/>
                    <a:cs typeface="+mn-cs"/>
                  </a:rPr>
                  <a:t>3rd party</a:t>
                </a:r>
                <a:endParaRPr kumimoji="0" lang="ru-RU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highlight>
                    <a:srgbClr val="000000">
                      <a:alpha val="0"/>
                    </a:srgbClr>
                  </a:highlight>
                  <a:uLnTx/>
                  <a:uFillTx/>
                  <a:latin typeface="Kaspersky Sans Display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highlight>
                      <a:srgbClr val="000000">
                        <a:alpha val="0"/>
                      </a:srgbClr>
                    </a:highlight>
                    <a:uLnTx/>
                    <a:uFillTx/>
                    <a:latin typeface="Kaspersky Sans Display"/>
                    <a:ea typeface="+mn-ea"/>
                    <a:cs typeface="+mn-cs"/>
                  </a:rPr>
                  <a:t>Сторонние события</a:t>
                </a:r>
              </a:p>
            </p:txBody>
          </p:sp>
          <p:pic>
            <p:nvPicPr>
              <p:cNvPr id="26" name="Graphic 77">
                <a:extLst>
                  <a:ext uri="{FF2B5EF4-FFF2-40B4-BE49-F238E27FC236}">
                    <a16:creationId xmlns:a16="http://schemas.microsoft.com/office/drawing/2014/main" id="{91F67623-2CDF-424A-ADF5-C41D621C50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1123266" y="3077851"/>
                <a:ext cx="404696" cy="380890"/>
              </a:xfrm>
              <a:prstGeom prst="rect">
                <a:avLst/>
              </a:prstGeom>
              <a:effectLst/>
            </p:spPr>
          </p:pic>
        </p:grpSp>
        <p:pic>
          <p:nvPicPr>
            <p:cNvPr id="38" name="Graphic 77">
              <a:extLst>
                <a:ext uri="{FF2B5EF4-FFF2-40B4-BE49-F238E27FC236}">
                  <a16:creationId xmlns:a16="http://schemas.microsoft.com/office/drawing/2014/main" id="{8473F572-B9F9-43B2-A1FA-E03F6CD18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733566" y="2200050"/>
              <a:ext cx="404696" cy="380890"/>
            </a:xfrm>
            <a:prstGeom prst="rect">
              <a:avLst/>
            </a:prstGeom>
            <a:effectLst/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94687303-2AEF-4CBB-9E5A-61C5BFB63392}"/>
              </a:ext>
            </a:extLst>
          </p:cNvPr>
          <p:cNvGrpSpPr/>
          <p:nvPr/>
        </p:nvGrpSpPr>
        <p:grpSpPr>
          <a:xfrm>
            <a:off x="3500745" y="3884781"/>
            <a:ext cx="2393838" cy="810474"/>
            <a:chOff x="2551839" y="3841384"/>
            <a:chExt cx="2393838" cy="810474"/>
          </a:xfrm>
        </p:grpSpPr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98174780-7A6D-4ED7-AF0F-AD89704EB7E2}"/>
                </a:ext>
              </a:extLst>
            </p:cNvPr>
            <p:cNvGrpSpPr/>
            <p:nvPr/>
          </p:nvGrpSpPr>
          <p:grpSpPr>
            <a:xfrm>
              <a:off x="2551839" y="3841384"/>
              <a:ext cx="2393838" cy="810474"/>
              <a:chOff x="2487992" y="3028756"/>
              <a:chExt cx="2393838" cy="810474"/>
            </a:xfrm>
          </p:grpSpPr>
          <p:sp>
            <p:nvSpPr>
              <p:cNvPr id="43" name="Rectangle: Rounded Corners 157">
                <a:extLst>
                  <a:ext uri="{FF2B5EF4-FFF2-40B4-BE49-F238E27FC236}">
                    <a16:creationId xmlns:a16="http://schemas.microsoft.com/office/drawing/2014/main" id="{F3F95BDC-AC47-4F82-BCEA-1D7377B2191C}"/>
                  </a:ext>
                </a:extLst>
              </p:cNvPr>
              <p:cNvSpPr/>
              <p:nvPr/>
            </p:nvSpPr>
            <p:spPr>
              <a:xfrm>
                <a:off x="2487992" y="3028756"/>
                <a:ext cx="2393838" cy="810474"/>
              </a:xfrm>
              <a:prstGeom prst="roundRect">
                <a:avLst>
                  <a:gd name="adj" fmla="val 50000"/>
                </a:avLst>
              </a:prstGeom>
              <a:solidFill>
                <a:srgbClr val="293737"/>
              </a:solidFill>
              <a:ln w="12700" cap="flat" cmpd="sng" algn="ctr">
                <a:solidFill>
                  <a:schemeClr val="accent3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600" b="0" i="0" u="none" strike="noStrike" kern="0" cap="none" spc="0" normalizeH="0" baseline="0" noProof="0">
                  <a:ln>
                    <a:gradFill>
                      <a:gsLst>
                        <a:gs pos="0">
                          <a:srgbClr val="00A88E">
                            <a:lumMod val="5000"/>
                            <a:lumOff val="95000"/>
                          </a:srgbClr>
                        </a:gs>
                        <a:gs pos="74000">
                          <a:srgbClr val="00A88E">
                            <a:lumMod val="45000"/>
                            <a:lumOff val="55000"/>
                          </a:srgbClr>
                        </a:gs>
                        <a:gs pos="83000">
                          <a:srgbClr val="00A88E">
                            <a:lumMod val="45000"/>
                            <a:lumOff val="55000"/>
                          </a:srgbClr>
                        </a:gs>
                        <a:gs pos="100000">
                          <a:srgbClr val="00A88E">
                            <a:lumMod val="30000"/>
                            <a:lumOff val="70000"/>
                          </a:srgbClr>
                        </a:gs>
                      </a:gsLst>
                      <a:lin ang="5400000" scaled="1"/>
                    </a:gradFill>
                  </a:ln>
                  <a:noFill/>
                  <a:effectLst/>
                  <a:uLnTx/>
                  <a:uFillTx/>
                  <a:latin typeface="Kaspersky Sans Display"/>
                  <a:ea typeface="+mn-ea"/>
                  <a:cs typeface="+mn-cs"/>
                </a:endParaRPr>
              </a:p>
            </p:txBody>
          </p:sp>
          <p:sp>
            <p:nvSpPr>
              <p:cNvPr id="45" name="Прямоугольник 84">
                <a:extLst>
                  <a:ext uri="{FF2B5EF4-FFF2-40B4-BE49-F238E27FC236}">
                    <a16:creationId xmlns:a16="http://schemas.microsoft.com/office/drawing/2014/main" id="{1E722350-4F26-40CF-8F91-419461218233}"/>
                  </a:ext>
                </a:extLst>
              </p:cNvPr>
              <p:cNvSpPr/>
              <p:nvPr/>
            </p:nvSpPr>
            <p:spPr>
              <a:xfrm>
                <a:off x="3308785" y="3218549"/>
                <a:ext cx="1372996" cy="430887"/>
              </a:xfrm>
              <a:prstGeom prst="rect">
                <a:avLst/>
              </a:prstGeom>
              <a:solidFill>
                <a:srgbClr val="293737"/>
              </a:solidFill>
            </p:spPr>
            <p:txBody>
              <a:bodyPr wrap="square" lIns="0" tIns="0" rIns="0" bIns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highlight>
                      <a:srgbClr val="000000">
                        <a:alpha val="0"/>
                      </a:srgbClr>
                    </a:highlight>
                    <a:uLnTx/>
                    <a:uFillTx/>
                    <a:latin typeface="Kaspersky Sans Display"/>
                    <a:ea typeface="+mn-ea"/>
                    <a:cs typeface="+mn-cs"/>
                  </a:rPr>
                  <a:t>Решения </a:t>
                </a: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highlight>
                      <a:srgbClr val="000000">
                        <a:alpha val="0"/>
                      </a:srgbClr>
                    </a:highlight>
                    <a:uLnTx/>
                    <a:uFillTx/>
                    <a:latin typeface="Kaspersky Sans Display"/>
                    <a:ea typeface="+mn-ea"/>
                    <a:cs typeface="+mn-cs"/>
                  </a:rPr>
                  <a:t>Kaspersky</a:t>
                </a:r>
              </a:p>
            </p:txBody>
          </p:sp>
        </p:grpSp>
        <p:pic>
          <p:nvPicPr>
            <p:cNvPr id="47" name="Рисунок 76">
              <a:extLst>
                <a:ext uri="{FF2B5EF4-FFF2-40B4-BE49-F238E27FC236}">
                  <a16:creationId xmlns:a16="http://schemas.microsoft.com/office/drawing/2014/main" id="{AF3494D1-0CB0-4612-908B-AB52E482BD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 bwMode="auto">
            <a:xfrm>
              <a:off x="2948187" y="3989394"/>
              <a:ext cx="297365" cy="4386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3783660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4">
            <a:extLst>
              <a:ext uri="{FF2B5EF4-FFF2-40B4-BE49-F238E27FC236}">
                <a16:creationId xmlns:a16="http://schemas.microsoft.com/office/drawing/2014/main" id="{670FF900-1EF1-411C-A49A-5B459F80F30B}"/>
              </a:ext>
            </a:extLst>
          </p:cNvPr>
          <p:cNvSpPr txBox="1">
            <a:spLocks/>
          </p:cNvSpPr>
          <p:nvPr/>
        </p:nvSpPr>
        <p:spPr>
          <a:xfrm>
            <a:off x="279700" y="146254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2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lang="en-US" sz="2000" dirty="0">
                <a:solidFill>
                  <a:srgbClr val="FFFFFF"/>
                </a:solidFill>
                <a:latin typeface="Kaspersky Sans Display Semibold"/>
              </a:rPr>
              <a:t>EDR </a:t>
            </a:r>
            <a:r>
              <a:rPr lang="ru-RU" sz="2000" dirty="0">
                <a:solidFill>
                  <a:srgbClr val="FFFFFF"/>
                </a:solidFill>
                <a:latin typeface="Kaspersky Sans Display Semibold"/>
              </a:rPr>
              <a:t>агент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: поддерживаемые ОС</a:t>
            </a:r>
          </a:p>
        </p:txBody>
      </p:sp>
      <p:pic>
        <p:nvPicPr>
          <p:cNvPr id="3" name="Graphic 3">
            <a:extLst>
              <a:ext uri="{FF2B5EF4-FFF2-40B4-BE49-F238E27FC236}">
                <a16:creationId xmlns:a16="http://schemas.microsoft.com/office/drawing/2014/main" id="{87F84905-270E-494D-A1D3-52A7CDEF93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2787" y="2123867"/>
            <a:ext cx="1979613" cy="4331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0D9031B-C34B-4F82-8917-9D1370F0667A}"/>
              </a:ext>
            </a:extLst>
          </p:cNvPr>
          <p:cNvSpPr txBox="1"/>
          <p:nvPr/>
        </p:nvSpPr>
        <p:spPr>
          <a:xfrm>
            <a:off x="583711" y="1295278"/>
            <a:ext cx="115144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Поддерживается работа во всех популярных версиях операционных систем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: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noFill/>
                <a:effectLst/>
                <a:uLnTx/>
                <a:uFillTx/>
                <a:latin typeface="Kaspersky Sans Display"/>
                <a:ea typeface="+mn-ea"/>
                <a:cs typeface="+mn-cs"/>
              </a:rPr>
              <a:t>:</a:t>
            </a:r>
          </a:p>
        </p:txBody>
      </p:sp>
      <p:pic>
        <p:nvPicPr>
          <p:cNvPr id="9" name="Graphic 12">
            <a:extLst>
              <a:ext uri="{FF2B5EF4-FFF2-40B4-BE49-F238E27FC236}">
                <a16:creationId xmlns:a16="http://schemas.microsoft.com/office/drawing/2014/main" id="{BD4757F4-D323-4510-BC42-1FD8E45CB07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3285" y="3096666"/>
            <a:ext cx="1851355" cy="664668"/>
          </a:xfrm>
          <a:prstGeom prst="rect">
            <a:avLst/>
          </a:prstGeom>
        </p:spPr>
      </p:pic>
      <p:sp>
        <p:nvSpPr>
          <p:cNvPr id="10" name="Rectangle 133">
            <a:extLst>
              <a:ext uri="{FF2B5EF4-FFF2-40B4-BE49-F238E27FC236}">
                <a16:creationId xmlns:a16="http://schemas.microsoft.com/office/drawing/2014/main" id="{2D6CA387-33A2-4550-B059-0606F190A0E7}"/>
              </a:ext>
            </a:extLst>
          </p:cNvPr>
          <p:cNvSpPr/>
          <p:nvPr/>
        </p:nvSpPr>
        <p:spPr>
          <a:xfrm>
            <a:off x="759539" y="4123605"/>
            <a:ext cx="349216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marR="0" lvl="0" indent="-1440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Ubuntu</a:t>
            </a:r>
            <a:endParaRPr lang="ru-RU" sz="1400" dirty="0">
              <a:solidFill>
                <a:srgbClr val="FFFFFF"/>
              </a:solidFill>
              <a:latin typeface="Kaspersky Sans Display"/>
            </a:endParaRPr>
          </a:p>
          <a:p>
            <a:pPr marL="144000" marR="0" lvl="0" indent="-1440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Red</a:t>
            </a:r>
            <a:r>
              <a:rPr kumimoji="0" lang="de-DE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 Hat Enterprise Linux 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  <a:p>
            <a:pPr marL="144000" lvl="0" indent="-144000" defTabSz="914377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FFFFFF"/>
                </a:solidFill>
              </a:rPr>
              <a:t>CentOS</a:t>
            </a:r>
            <a:endParaRPr lang="ru-RU" sz="1400" dirty="0">
              <a:solidFill>
                <a:srgbClr val="FFFFFF"/>
              </a:solidFill>
            </a:endParaRPr>
          </a:p>
          <a:p>
            <a:pPr marL="144000" lvl="0" indent="-144000" defTabSz="914377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FFFFFF"/>
                </a:solidFill>
              </a:rPr>
              <a:t>Debian GNU/Linux</a:t>
            </a:r>
            <a:endParaRPr lang="ru-RU" sz="1400" dirty="0">
              <a:solidFill>
                <a:srgbClr val="FFFFFF"/>
              </a:solidFill>
            </a:endParaRPr>
          </a:p>
          <a:p>
            <a:pPr marL="144000" lvl="0" indent="-144000" defTabSz="914377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FFFFFF"/>
                </a:solidFill>
              </a:rPr>
              <a:t>Oracle Linux</a:t>
            </a:r>
            <a:endParaRPr lang="ru-RU" sz="1400" dirty="0">
              <a:solidFill>
                <a:srgbClr val="FFFFFF"/>
              </a:solidFill>
            </a:endParaRPr>
          </a:p>
          <a:p>
            <a:pPr marL="144000" lvl="0" indent="-144000" defTabSz="914377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rgbClr val="FFFFFF"/>
                </a:solidFill>
              </a:rPr>
              <a:t>SUSE Linux Enterprise Server </a:t>
            </a:r>
            <a:r>
              <a:rPr lang="en-US" sz="1400" dirty="0">
                <a:solidFill>
                  <a:srgbClr val="FFFFFF"/>
                </a:solidFill>
              </a:rPr>
              <a:t> 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</a:b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11" name="Rectangle 142">
            <a:extLst>
              <a:ext uri="{FF2B5EF4-FFF2-40B4-BE49-F238E27FC236}">
                <a16:creationId xmlns:a16="http://schemas.microsoft.com/office/drawing/2014/main" id="{CC89E848-673D-4F12-86F0-0DA3030E80C2}"/>
              </a:ext>
            </a:extLst>
          </p:cNvPr>
          <p:cNvSpPr/>
          <p:nvPr/>
        </p:nvSpPr>
        <p:spPr>
          <a:xfrm>
            <a:off x="4251700" y="4123605"/>
            <a:ext cx="366999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marR="0" lvl="0" indent="-1440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Astra Linux Special Edition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  <a:p>
            <a:pPr marL="144000" marR="0" lvl="0" indent="-1440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Astra Linux Common Edition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  <a:p>
            <a:pPr marL="144000" marR="0" lvl="0" indent="-1440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Альт 8 СП Сервер</a:t>
            </a:r>
          </a:p>
          <a:p>
            <a:pPr marL="144000" marR="0" lvl="0" indent="-1440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Альт Сервер 9, Альт Рабочая станция 9</a:t>
            </a:r>
          </a:p>
          <a:p>
            <a:pPr marL="144000" marR="0" lvl="0" indent="-1440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Гослинукс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 7.17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  <a:p>
            <a:pPr marL="144000" marR="0" lvl="0" indent="-1440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РЕД ОС 7.3</a:t>
            </a:r>
          </a:p>
          <a:p>
            <a:pPr marL="144000" marR="0" lvl="0" indent="-1440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5327634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5ECA7C20-6EBE-4102-BEF4-0EC4169DA05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1216737">
            <a:off x="7677550" y="1477210"/>
            <a:ext cx="6302333" cy="6858000"/>
          </a:xfrm>
          <a:custGeom>
            <a:avLst/>
            <a:gdLst>
              <a:gd name="connsiteX0" fmla="*/ 0 w 6302333"/>
              <a:gd name="connsiteY0" fmla="*/ 0 h 6858000"/>
              <a:gd name="connsiteX1" fmla="*/ 6302333 w 6302333"/>
              <a:gd name="connsiteY1" fmla="*/ 0 h 6858000"/>
              <a:gd name="connsiteX2" fmla="*/ 6302333 w 6302333"/>
              <a:gd name="connsiteY2" fmla="*/ 6858000 h 6858000"/>
              <a:gd name="connsiteX3" fmla="*/ 0 w 630233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02333" h="6858000">
                <a:moveTo>
                  <a:pt x="0" y="0"/>
                </a:moveTo>
                <a:lnTo>
                  <a:pt x="6302333" y="0"/>
                </a:lnTo>
                <a:lnTo>
                  <a:pt x="630233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65A60FE-A076-4685-81CA-B517A1C320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4413" y="4060824"/>
            <a:ext cx="65" cy="369944"/>
          </a:xfrm>
          <a:prstGeom prst="rect">
            <a:avLst/>
          </a:prstGeom>
          <a:solidFill>
            <a:srgbClr val="1D1D1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92046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EDB615-9CBF-4F08-945E-BA348DD02830}"/>
              </a:ext>
            </a:extLst>
          </p:cNvPr>
          <p:cNvSpPr/>
          <p:nvPr/>
        </p:nvSpPr>
        <p:spPr>
          <a:xfrm>
            <a:off x="835760" y="1423964"/>
            <a:ext cx="746486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dirty="0">
                <a:solidFill>
                  <a:srgbClr val="FFFFFF"/>
                </a:solidFill>
                <a:latin typeface="Kaspersky Sans Display" panose="020B0003020000020004" pitchFamily="34" charset="0"/>
              </a:rPr>
              <a:t> Входит в реестр отечественного ПО </a:t>
            </a:r>
            <a:r>
              <a:rPr lang="ru-RU" altLang="ru-RU" sz="2000" dirty="0" err="1">
                <a:solidFill>
                  <a:srgbClr val="FFFFFF"/>
                </a:solidFill>
                <a:latin typeface="Kaspersky Sans Display" panose="020B0003020000020004" pitchFamily="34" charset="0"/>
              </a:rPr>
              <a:t>МинЦифры</a:t>
            </a:r>
            <a:r>
              <a:rPr lang="ru-RU" altLang="ru-RU" sz="2000" dirty="0">
                <a:solidFill>
                  <a:srgbClr val="FFFFFF"/>
                </a:solidFill>
                <a:latin typeface="Kaspersky Sans Display" panose="020B0003020000020004" pitchFamily="34" charset="0"/>
              </a:rPr>
              <a:t> России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altLang="ru-RU" sz="2000" dirty="0">
              <a:solidFill>
                <a:srgbClr val="FFFFFF"/>
              </a:solidFill>
              <a:latin typeface="Kaspersky Sans Display" panose="020B00030200000200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dirty="0">
                <a:solidFill>
                  <a:srgbClr val="FFFFFF"/>
                </a:solidFill>
                <a:latin typeface="Kaspersky Sans Display" panose="020B0003020000020004" pitchFamily="34" charset="0"/>
              </a:rPr>
              <a:t> Сертифицировано ФСТЭК России, процесс </a:t>
            </a:r>
            <a:r>
              <a:rPr lang="ru-RU" altLang="ru-RU" sz="2000" dirty="0" err="1">
                <a:solidFill>
                  <a:srgbClr val="FFFFFF"/>
                </a:solidFill>
                <a:latin typeface="Kaspersky Sans Display" panose="020B0003020000020004" pitchFamily="34" charset="0"/>
              </a:rPr>
              <a:t>ресертификации</a:t>
            </a:r>
            <a:r>
              <a:rPr lang="ru-RU" altLang="ru-RU" sz="2000" dirty="0">
                <a:solidFill>
                  <a:srgbClr val="FFFFFF"/>
                </a:solidFill>
                <a:latin typeface="Kaspersky Sans Display" panose="020B0003020000020004" pitchFamily="34" charset="0"/>
              </a:rPr>
              <a:t> проводится раз в год </a:t>
            </a:r>
            <a:endParaRPr lang="en-US" altLang="ru-RU" sz="2000" dirty="0">
              <a:solidFill>
                <a:srgbClr val="FFFFFF"/>
              </a:solidFill>
              <a:latin typeface="Kaspersky Sans Display" panose="020B00030200000200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000" dirty="0">
              <a:solidFill>
                <a:srgbClr val="FFFFFF"/>
              </a:solidFill>
              <a:latin typeface="Kaspersky Sans Display" panose="020B00030200000200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dirty="0">
                <a:solidFill>
                  <a:srgbClr val="FFFFFF"/>
                </a:solidFill>
                <a:latin typeface="Kaspersky Sans Display" panose="020B0003020000020004" pitchFamily="34" charset="0"/>
              </a:rPr>
              <a:t> Соответствует требованиям Приказов 17, 21, 239 ФСТЭК России (ГИС</a:t>
            </a:r>
            <a:r>
              <a:rPr lang="en-US" altLang="ru-RU" sz="2000" dirty="0">
                <a:solidFill>
                  <a:srgbClr val="FFFFFF"/>
                </a:solidFill>
                <a:latin typeface="Kaspersky Sans Display" panose="020B0003020000020004" pitchFamily="34" charset="0"/>
              </a:rPr>
              <a:t>, </a:t>
            </a:r>
            <a:r>
              <a:rPr lang="ru-RU" altLang="ru-RU" sz="2000" dirty="0" err="1">
                <a:solidFill>
                  <a:srgbClr val="FFFFFF"/>
                </a:solidFill>
                <a:latin typeface="Kaspersky Sans Display" panose="020B0003020000020004" pitchFamily="34" charset="0"/>
              </a:rPr>
              <a:t>ИСПДн</a:t>
            </a:r>
            <a:r>
              <a:rPr lang="ru-RU" altLang="ru-RU" sz="2000" dirty="0">
                <a:solidFill>
                  <a:srgbClr val="FFFFFF"/>
                </a:solidFill>
                <a:latin typeface="Kaspersky Sans Display" panose="020B0003020000020004" pitchFamily="34" charset="0"/>
              </a:rPr>
              <a:t>, КИИ)</a:t>
            </a:r>
            <a:endParaRPr lang="en-US" altLang="ru-RU" sz="2000" dirty="0">
              <a:solidFill>
                <a:srgbClr val="FFFFFF"/>
              </a:solidFill>
              <a:latin typeface="Kaspersky Sans Display" panose="020B00030200000200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ru-RU" sz="2000" dirty="0">
              <a:solidFill>
                <a:srgbClr val="FFFFFF"/>
              </a:solidFill>
              <a:latin typeface="Kaspersky Sans Display" panose="020B00030200000200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dirty="0">
                <a:solidFill>
                  <a:srgbClr val="FFFFFF"/>
                </a:solidFill>
                <a:latin typeface="Kaspersky Sans Display" panose="020B0003020000020004" pitchFamily="34" charset="0"/>
              </a:rPr>
              <a:t> Соответствует требованиям Приказа №196 ФСБ России</a:t>
            </a:r>
            <a:endParaRPr lang="en-US" altLang="ru-RU" sz="2000" dirty="0">
              <a:solidFill>
                <a:srgbClr val="FFFFFF"/>
              </a:solidFill>
              <a:latin typeface="Kaspersky Sans Display" panose="020B00030200000200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altLang="ru-RU" sz="2000" dirty="0">
              <a:solidFill>
                <a:srgbClr val="FFFFFF"/>
              </a:solidFill>
              <a:latin typeface="Kaspersky Sans Display" panose="020B00030200000200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dirty="0">
                <a:solidFill>
                  <a:srgbClr val="FFFFFF"/>
                </a:solidFill>
                <a:latin typeface="Kaspersky Sans Display" panose="020B0003020000020004" pitchFamily="34" charset="0"/>
              </a:rPr>
              <a:t> Позволяет реализовать меры ГОСТ Р 57580.1-2017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ru-RU" sz="2000" dirty="0">
              <a:solidFill>
                <a:srgbClr val="FFFFFF"/>
              </a:solidFill>
              <a:latin typeface="Kaspersky Sans Display" panose="020B00030200000200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dirty="0">
                <a:solidFill>
                  <a:srgbClr val="FFFFFF"/>
                </a:solidFill>
                <a:latin typeface="Kaspersky Sans Display" panose="020B0003020000020004" pitchFamily="34" charset="0"/>
              </a:rPr>
              <a:t> Помогает во взаимодействии с НКЦКИ — возможность получения и отправки данных об инцидентах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000" dirty="0">
              <a:solidFill>
                <a:srgbClr val="FFFFFF"/>
              </a:solidFill>
              <a:latin typeface="Kaspersky Sans Display" panose="020B0003020000020004" pitchFamily="34" charset="0"/>
            </a:endParaRPr>
          </a:p>
        </p:txBody>
      </p:sp>
      <p:sp>
        <p:nvSpPr>
          <p:cNvPr id="4" name="Текст 4">
            <a:extLst>
              <a:ext uri="{FF2B5EF4-FFF2-40B4-BE49-F238E27FC236}">
                <a16:creationId xmlns:a16="http://schemas.microsoft.com/office/drawing/2014/main" id="{248935C9-3EBF-4339-B120-09C4F927B0F8}"/>
              </a:ext>
            </a:extLst>
          </p:cNvPr>
          <p:cNvSpPr txBox="1">
            <a:spLocks/>
          </p:cNvSpPr>
          <p:nvPr/>
        </p:nvSpPr>
        <p:spPr>
          <a:xfrm>
            <a:off x="279700" y="146419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3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"/>
                <a:ea typeface="+mn-ea"/>
                <a:cs typeface="+mn-cs"/>
              </a:rPr>
            </a:br>
            <a:r>
              <a:rPr lang="ru-RU" sz="2000" dirty="0">
                <a:solidFill>
                  <a:srgbClr val="FFFFFF"/>
                </a:solidFill>
                <a:latin typeface="Kaspersky Sans Display Semibold" panose="020B0003020000020004" pitchFamily="34" charset="-52"/>
              </a:rPr>
              <a:t>Соответствие требованиям регуляторов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 panose="020B0003020000020004" pitchFamily="34" charset="-52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64617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ccel="20000" decel="2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C 0.0039 -3.7037E-6 0.00755 0.00533 0.00755 0.0125 C 0.00755 0.01945 0.0039 0.0257 2.5E-6 0.0257 C -0.00443 0.0257 -0.00755 0.01945 -0.00755 0.0125 C -0.00755 0.00533 -0.00443 -3.7037E-6 2.5E-6 -3.7037E-6 Z " pathEditMode="relative" rAng="0" ptsTypes="AAAAA">
                                      <p:cBhvr>
                                        <p:cTn id="8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65A60FE-A076-4685-81CA-B517A1C320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4413" y="4060824"/>
            <a:ext cx="65" cy="369944"/>
          </a:xfrm>
          <a:prstGeom prst="rect">
            <a:avLst/>
          </a:prstGeom>
          <a:solidFill>
            <a:srgbClr val="1D1D1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92046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851C81-0329-4539-B112-3C6A77F0D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2450"/>
            <a:ext cx="12192000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885030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647">
            <a:extLst>
              <a:ext uri="{FF2B5EF4-FFF2-40B4-BE49-F238E27FC236}">
                <a16:creationId xmlns:a16="http://schemas.microsoft.com/office/drawing/2014/main" id="{3842D61A-5EE4-4607-5140-67AF01A28A25}"/>
              </a:ext>
            </a:extLst>
          </p:cNvPr>
          <p:cNvSpPr/>
          <p:nvPr/>
        </p:nvSpPr>
        <p:spPr>
          <a:xfrm>
            <a:off x="887413" y="2043109"/>
            <a:ext cx="10417174" cy="2583869"/>
          </a:xfrm>
          <a:prstGeom prst="rect">
            <a:avLst/>
          </a:prstGeom>
          <a:noFill/>
          <a:ln w="3175" cap="flat">
            <a:noFill/>
            <a:miter lim="400000"/>
          </a:ln>
          <a:effectLst>
            <a:outerShdw blurRad="952500" dist="381000" dir="5400000" algn="ctr" rotWithShape="0">
              <a:schemeClr val="tx1">
                <a:alpha val="25000"/>
              </a:scheme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36000" rIns="0" bIns="54000" numCol="1" anchor="ctr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</a:lstStyle>
          <a:p>
            <a:pPr marL="0" marR="0" lvl="0" indent="0" algn="ctr" defTabSz="412750" rtl="0" eaLnBrk="1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4200"/>
              </a:spcAft>
              <a:buClrTx/>
              <a:buSzTx/>
              <a:buFontTx/>
              <a:buNone/>
              <a:tabLst/>
              <a:defRPr/>
            </a:pPr>
            <a:r>
              <a:rPr lang="ru-RU" b="1" kern="0" noProof="0" dirty="0">
                <a:latin typeface="Kaspersky Sans Display"/>
                <a:ea typeface="+mn-ea"/>
              </a:rPr>
              <a:t>А</a:t>
            </a:r>
            <a:r>
              <a:rPr kumimoji="0" lang="ru-RU" sz="6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Lato Light"/>
                <a:sym typeface="Lato Light"/>
              </a:rPr>
              <a:t>кция                                 </a:t>
            </a:r>
            <a:r>
              <a:rPr kumimoji="0" 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Lato Light"/>
                <a:sym typeface="Lato Light"/>
              </a:rPr>
              <a:t>Kaspersky </a:t>
            </a:r>
            <a:br>
              <a:rPr kumimoji="0" lang="ru-RU" sz="6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Lato Light"/>
                <a:sym typeface="Lato Light"/>
              </a:rPr>
            </a:br>
            <a:r>
              <a:rPr kumimoji="0" 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Lato Light"/>
                <a:sym typeface="Lato Light"/>
              </a:rPr>
              <a:t>Smart</a:t>
            </a:r>
          </a:p>
        </p:txBody>
      </p:sp>
    </p:spTree>
    <p:extLst>
      <p:ext uri="{BB962C8B-B14F-4D97-AF65-F5344CB8AC3E}">
        <p14:creationId xmlns:p14="http://schemas.microsoft.com/office/powerpoint/2010/main" val="35181790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5324 L 0 -1.11111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4">
            <a:extLst>
              <a:ext uri="{FF2B5EF4-FFF2-40B4-BE49-F238E27FC236}">
                <a16:creationId xmlns:a16="http://schemas.microsoft.com/office/drawing/2014/main" id="{EC4D13A1-2254-F339-EFC5-CB9DE12B8C6A}"/>
              </a:ext>
            </a:extLst>
          </p:cNvPr>
          <p:cNvSpPr txBox="1">
            <a:spLocks/>
          </p:cNvSpPr>
          <p:nvPr/>
        </p:nvSpPr>
        <p:spPr>
          <a:xfrm>
            <a:off x="279700" y="146254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2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Акционная скидка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C8E375-9B32-4A37-9D8D-759FD014B1A5}"/>
              </a:ext>
            </a:extLst>
          </p:cNvPr>
          <p:cNvSpPr txBox="1"/>
          <p:nvPr/>
        </p:nvSpPr>
        <p:spPr>
          <a:xfrm>
            <a:off x="2281872" y="2329833"/>
            <a:ext cx="4645873" cy="1568206"/>
          </a:xfrm>
          <a:prstGeom prst="rect">
            <a:avLst/>
          </a:prstGeom>
          <a:noFill/>
        </p:spPr>
        <p:txBody>
          <a:bodyPr wrap="square" lIns="0" tIns="36000" rIns="0" bIns="5400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1" i="0" u="none" strike="noStrike" kern="1200" cap="none" spc="0" normalizeH="0" baseline="0" noProof="0" dirty="0">
                <a:ln w="12700">
                  <a:gradFill flip="none" rotWithShape="1">
                    <a:gsLst>
                      <a:gs pos="75000">
                        <a:srgbClr val="23D1AE"/>
                      </a:gs>
                      <a:gs pos="0">
                        <a:srgbClr val="7EFF33"/>
                      </a:gs>
                    </a:gsLst>
                    <a:lin ang="0" scaled="1"/>
                    <a:tileRect/>
                  </a:gradFill>
                </a:ln>
                <a:noFill/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15 %</a:t>
            </a:r>
            <a:endParaRPr kumimoji="0" lang="ru-RU" sz="9600" b="1" i="0" u="none" strike="noStrike" kern="1200" cap="none" spc="0" normalizeH="0" baseline="0" noProof="0" dirty="0">
              <a:ln w="12700">
                <a:gradFill flip="none" rotWithShape="1">
                  <a:gsLst>
                    <a:gs pos="75000">
                      <a:srgbClr val="23D1AE"/>
                    </a:gs>
                    <a:gs pos="0">
                      <a:srgbClr val="7EFF33"/>
                    </a:gs>
                  </a:gsLst>
                  <a:lin ang="0" scaled="1"/>
                  <a:tileRect/>
                </a:gradFill>
              </a:ln>
              <a:noFill/>
              <a:effectLst/>
              <a:uLnTx/>
              <a:uFillTx/>
              <a:latin typeface="Kaspersky Sans Display"/>
              <a:ea typeface="+mn-ea"/>
              <a:cs typeface="+mn-cs"/>
              <a:sym typeface="Lato Ligh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4842E39-4A78-41A3-8F98-7E9C4C9AD2A5}"/>
              </a:ext>
            </a:extLst>
          </p:cNvPr>
          <p:cNvSpPr txBox="1"/>
          <p:nvPr/>
        </p:nvSpPr>
        <p:spPr>
          <a:xfrm>
            <a:off x="6774981" y="2329833"/>
            <a:ext cx="4645873" cy="1568206"/>
          </a:xfrm>
          <a:prstGeom prst="rect">
            <a:avLst/>
          </a:prstGeom>
          <a:noFill/>
        </p:spPr>
        <p:txBody>
          <a:bodyPr wrap="square" lIns="0" tIns="36000" rIns="0" bIns="5400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1" i="0" u="none" strike="noStrike" kern="1200" cap="none" spc="0" normalizeH="0" baseline="0" noProof="0" dirty="0">
                <a:ln w="12700">
                  <a:gradFill flip="none" rotWithShape="1">
                    <a:gsLst>
                      <a:gs pos="75000">
                        <a:srgbClr val="23D1AE"/>
                      </a:gs>
                      <a:gs pos="0">
                        <a:srgbClr val="7EFF33"/>
                      </a:gs>
                    </a:gsLst>
                    <a:lin ang="0" scaled="1"/>
                    <a:tileRect/>
                  </a:gradFill>
                </a:ln>
                <a:noFill/>
                <a:effectLst/>
                <a:uLnTx/>
                <a:uFillTx/>
                <a:latin typeface="Kaspersky Sans Display"/>
                <a:ea typeface="+mn-ea"/>
                <a:cs typeface="+mn-cs"/>
                <a:sym typeface="Lato Light"/>
              </a:rPr>
              <a:t>30 %</a:t>
            </a:r>
            <a:endParaRPr kumimoji="0" lang="ru-RU" sz="9600" b="1" i="0" u="none" strike="noStrike" kern="1200" cap="none" spc="0" normalizeH="0" baseline="0" noProof="0" dirty="0">
              <a:ln w="12700">
                <a:gradFill flip="none" rotWithShape="1">
                  <a:gsLst>
                    <a:gs pos="75000">
                      <a:srgbClr val="23D1AE"/>
                    </a:gs>
                    <a:gs pos="0">
                      <a:srgbClr val="7EFF33"/>
                    </a:gs>
                  </a:gsLst>
                  <a:lin ang="0" scaled="1"/>
                  <a:tileRect/>
                </a:gradFill>
              </a:ln>
              <a:noFill/>
              <a:effectLst/>
              <a:uLnTx/>
              <a:uFillTx/>
              <a:latin typeface="Kaspersky Sans Display"/>
              <a:ea typeface="+mn-ea"/>
              <a:cs typeface="+mn-cs"/>
              <a:sym typeface="Lato Ligh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348DFE7-1513-4891-B771-716A307FF93B}"/>
              </a:ext>
            </a:extLst>
          </p:cNvPr>
          <p:cNvSpPr/>
          <p:nvPr/>
        </p:nvSpPr>
        <p:spPr>
          <a:xfrm>
            <a:off x="921702" y="1426805"/>
            <a:ext cx="99293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Период акции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: c 1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декабря 2023 года по 31 марта 2024 года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572332-901C-4454-B382-9E363857E1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718" y="3898039"/>
            <a:ext cx="3217410" cy="321741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FB4EF89-0268-4862-A516-1AEEA15F57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274" y="3898039"/>
            <a:ext cx="3336854" cy="3336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6371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4">
            <a:extLst>
              <a:ext uri="{FF2B5EF4-FFF2-40B4-BE49-F238E27FC236}">
                <a16:creationId xmlns:a16="http://schemas.microsoft.com/office/drawing/2014/main" id="{EC4D13A1-2254-F339-EFC5-CB9DE12B8C6A}"/>
              </a:ext>
            </a:extLst>
          </p:cNvPr>
          <p:cNvSpPr txBox="1">
            <a:spLocks/>
          </p:cNvSpPr>
          <p:nvPr/>
        </p:nvSpPr>
        <p:spPr>
          <a:xfrm>
            <a:off x="279700" y="146254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3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lang="ru-RU" sz="2000" dirty="0" err="1">
                <a:solidFill>
                  <a:srgbClr val="FFFFFF"/>
                </a:solidFill>
                <a:latin typeface="Kaspersky Sans Display Semibold"/>
              </a:rPr>
              <a:t>Лендинг</a:t>
            </a:r>
            <a:r>
              <a:rPr lang="ru-RU" sz="2000" dirty="0">
                <a:solidFill>
                  <a:srgbClr val="FFFFFF"/>
                </a:solidFill>
                <a:latin typeface="Kaspersky Sans Display Semibold"/>
              </a:rPr>
              <a:t> решения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F7E359-AD8F-4DD1-A866-7B766069A1A2}"/>
              </a:ext>
            </a:extLst>
          </p:cNvPr>
          <p:cNvSpPr/>
          <p:nvPr/>
        </p:nvSpPr>
        <p:spPr>
          <a:xfrm>
            <a:off x="7990298" y="5951526"/>
            <a:ext cx="63754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u="sng" dirty="0">
                <a:solidFill>
                  <a:schemeClr val="bg1"/>
                </a:solidFill>
                <a:latin typeface="+mj-lt"/>
                <a:ea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smart@kaspersky.com</a:t>
            </a:r>
            <a:endParaRPr lang="ru-RU" sz="2400" u="sng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2050" name="Picture 2" descr="Image">
            <a:extLst>
              <a:ext uri="{FF2B5EF4-FFF2-40B4-BE49-F238E27FC236}">
                <a16:creationId xmlns:a16="http://schemas.microsoft.com/office/drawing/2014/main" id="{FA022197-CE29-475B-A86D-114CB5A2B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00" y="1012337"/>
            <a:ext cx="6498308" cy="501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02BB37-963D-4CB9-9CB2-7A5D043BB66C}"/>
              </a:ext>
            </a:extLst>
          </p:cNvPr>
          <p:cNvSpPr txBox="1"/>
          <p:nvPr/>
        </p:nvSpPr>
        <p:spPr>
          <a:xfrm>
            <a:off x="8134789" y="5057373"/>
            <a:ext cx="29450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Отсканируйте код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D5C2D4D-2E11-49CC-9EBA-39A9489ACD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1920" y="1914109"/>
            <a:ext cx="2710776" cy="271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689719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5ECA7C20-6EBE-4102-BEF4-0EC4169DA05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1216737">
            <a:off x="7677550" y="1477210"/>
            <a:ext cx="6302333" cy="6858000"/>
          </a:xfrm>
          <a:custGeom>
            <a:avLst/>
            <a:gdLst>
              <a:gd name="connsiteX0" fmla="*/ 0 w 6302333"/>
              <a:gd name="connsiteY0" fmla="*/ 0 h 6858000"/>
              <a:gd name="connsiteX1" fmla="*/ 6302333 w 6302333"/>
              <a:gd name="connsiteY1" fmla="*/ 0 h 6858000"/>
              <a:gd name="connsiteX2" fmla="*/ 6302333 w 6302333"/>
              <a:gd name="connsiteY2" fmla="*/ 6858000 h 6858000"/>
              <a:gd name="connsiteX3" fmla="*/ 0 w 630233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02333" h="6858000">
                <a:moveTo>
                  <a:pt x="0" y="0"/>
                </a:moveTo>
                <a:lnTo>
                  <a:pt x="6302333" y="0"/>
                </a:lnTo>
                <a:lnTo>
                  <a:pt x="630233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6" name="Текст 4">
            <a:extLst>
              <a:ext uri="{FF2B5EF4-FFF2-40B4-BE49-F238E27FC236}">
                <a16:creationId xmlns:a16="http://schemas.microsoft.com/office/drawing/2014/main" id="{0BAC036C-EAA8-4E43-AE1F-CF3CDBF79789}"/>
              </a:ext>
            </a:extLst>
          </p:cNvPr>
          <p:cNvSpPr txBox="1">
            <a:spLocks/>
          </p:cNvSpPr>
          <p:nvPr/>
        </p:nvSpPr>
        <p:spPr>
          <a:xfrm>
            <a:off x="279700" y="146254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3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 panose="020B0003020000020004" pitchFamily="34" charset="-52"/>
                <a:ea typeface="+mn-ea"/>
                <a:cs typeface="+mn-cs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 panose="020B0003020000020004" pitchFamily="34" charset="-52"/>
                <a:ea typeface="+mn-ea"/>
                <a:cs typeface="+mn-cs"/>
              </a:rPr>
              <a:t>Ключевые преимущества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 Semibold" panose="020B0003020000020004" pitchFamily="34" charset="-52"/>
              <a:ea typeface="+mn-ea"/>
              <a:cs typeface="+mn-cs"/>
            </a:endParaRPr>
          </a:p>
        </p:txBody>
      </p:sp>
      <p:sp>
        <p:nvSpPr>
          <p:cNvPr id="7" name="Rectangle: Rounded Corners 157">
            <a:extLst>
              <a:ext uri="{FF2B5EF4-FFF2-40B4-BE49-F238E27FC236}">
                <a16:creationId xmlns:a16="http://schemas.microsoft.com/office/drawing/2014/main" id="{192FF3FA-5DB3-44A1-8023-8CCFC8EE9557}"/>
              </a:ext>
            </a:extLst>
          </p:cNvPr>
          <p:cNvSpPr/>
          <p:nvPr/>
        </p:nvSpPr>
        <p:spPr>
          <a:xfrm>
            <a:off x="4451075" y="1833356"/>
            <a:ext cx="3254683" cy="1785295"/>
          </a:xfrm>
          <a:prstGeom prst="roundRect">
            <a:avLst>
              <a:gd name="adj" fmla="val 7267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8" name="Rectangle: Rounded Corners 157">
            <a:extLst>
              <a:ext uri="{FF2B5EF4-FFF2-40B4-BE49-F238E27FC236}">
                <a16:creationId xmlns:a16="http://schemas.microsoft.com/office/drawing/2014/main" id="{09A0678A-CAE0-4326-AA47-F4B99E70C4D8}"/>
              </a:ext>
            </a:extLst>
          </p:cNvPr>
          <p:cNvSpPr/>
          <p:nvPr/>
        </p:nvSpPr>
        <p:spPr>
          <a:xfrm>
            <a:off x="8032322" y="1833356"/>
            <a:ext cx="3254683" cy="1785295"/>
          </a:xfrm>
          <a:prstGeom prst="roundRect">
            <a:avLst>
              <a:gd name="adj" fmla="val 7267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9" name="Rectangle: Rounded Corners 157">
            <a:extLst>
              <a:ext uri="{FF2B5EF4-FFF2-40B4-BE49-F238E27FC236}">
                <a16:creationId xmlns:a16="http://schemas.microsoft.com/office/drawing/2014/main" id="{A95AD90D-D6DE-41C2-BD84-320C4C0B519F}"/>
              </a:ext>
            </a:extLst>
          </p:cNvPr>
          <p:cNvSpPr/>
          <p:nvPr/>
        </p:nvSpPr>
        <p:spPr>
          <a:xfrm>
            <a:off x="869827" y="1833356"/>
            <a:ext cx="3254683" cy="1785295"/>
          </a:xfrm>
          <a:prstGeom prst="roundRect">
            <a:avLst>
              <a:gd name="adj" fmla="val 7267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grpSp>
        <p:nvGrpSpPr>
          <p:cNvPr id="10" name="Group 51">
            <a:extLst>
              <a:ext uri="{FF2B5EF4-FFF2-40B4-BE49-F238E27FC236}">
                <a16:creationId xmlns:a16="http://schemas.microsoft.com/office/drawing/2014/main" id="{B0D5F169-B9A4-40C0-87F5-CB8C00096F2B}"/>
              </a:ext>
            </a:extLst>
          </p:cNvPr>
          <p:cNvGrpSpPr/>
          <p:nvPr/>
        </p:nvGrpSpPr>
        <p:grpSpPr>
          <a:xfrm>
            <a:off x="8345832" y="1377829"/>
            <a:ext cx="910800" cy="910800"/>
            <a:chOff x="-3624452" y="1395413"/>
            <a:chExt cx="910800" cy="910800"/>
          </a:xfrm>
        </p:grpSpPr>
        <p:sp>
          <p:nvSpPr>
            <p:cNvPr id="11" name="Rectangle: Rounded Corners 157">
              <a:extLst>
                <a:ext uri="{FF2B5EF4-FFF2-40B4-BE49-F238E27FC236}">
                  <a16:creationId xmlns:a16="http://schemas.microsoft.com/office/drawing/2014/main" id="{7B77D002-E0CE-4489-A2A8-2C8B2D9EF88B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  <p:sp>
          <p:nvSpPr>
            <p:cNvPr id="12" name="Rectangle: Rounded Corners 157">
              <a:extLst>
                <a:ext uri="{FF2B5EF4-FFF2-40B4-BE49-F238E27FC236}">
                  <a16:creationId xmlns:a16="http://schemas.microsoft.com/office/drawing/2014/main" id="{F39385C0-B12E-45F3-A1E2-E213DCB5D3EF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  <p:sp>
          <p:nvSpPr>
            <p:cNvPr id="13" name="Rectangle: Rounded Corners 157">
              <a:extLst>
                <a:ext uri="{FF2B5EF4-FFF2-40B4-BE49-F238E27FC236}">
                  <a16:creationId xmlns:a16="http://schemas.microsoft.com/office/drawing/2014/main" id="{25656CB4-BE1C-4E7D-81A9-490D5755C5ED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 dirty="0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</p:grpSp>
      <p:grpSp>
        <p:nvGrpSpPr>
          <p:cNvPr id="14" name="Group 55">
            <a:extLst>
              <a:ext uri="{FF2B5EF4-FFF2-40B4-BE49-F238E27FC236}">
                <a16:creationId xmlns:a16="http://schemas.microsoft.com/office/drawing/2014/main" id="{DDA1EA0B-C4DC-4EC6-899E-4CC70200DFE8}"/>
              </a:ext>
            </a:extLst>
          </p:cNvPr>
          <p:cNvGrpSpPr/>
          <p:nvPr/>
        </p:nvGrpSpPr>
        <p:grpSpPr>
          <a:xfrm>
            <a:off x="4764585" y="1377829"/>
            <a:ext cx="910800" cy="910800"/>
            <a:chOff x="-3624452" y="1395413"/>
            <a:chExt cx="910800" cy="910800"/>
          </a:xfrm>
        </p:grpSpPr>
        <p:sp>
          <p:nvSpPr>
            <p:cNvPr id="15" name="Rectangle: Rounded Corners 157">
              <a:extLst>
                <a:ext uri="{FF2B5EF4-FFF2-40B4-BE49-F238E27FC236}">
                  <a16:creationId xmlns:a16="http://schemas.microsoft.com/office/drawing/2014/main" id="{9C94F58E-A85E-431B-8604-938824FD4596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  <p:sp>
          <p:nvSpPr>
            <p:cNvPr id="16" name="Rectangle: Rounded Corners 157">
              <a:extLst>
                <a:ext uri="{FF2B5EF4-FFF2-40B4-BE49-F238E27FC236}">
                  <a16:creationId xmlns:a16="http://schemas.microsoft.com/office/drawing/2014/main" id="{47E9A612-E7A6-44BC-A8C0-2FA24F977A80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  <p:sp>
          <p:nvSpPr>
            <p:cNvPr id="17" name="Rectangle: Rounded Corners 157">
              <a:extLst>
                <a:ext uri="{FF2B5EF4-FFF2-40B4-BE49-F238E27FC236}">
                  <a16:creationId xmlns:a16="http://schemas.microsoft.com/office/drawing/2014/main" id="{E4EF8170-A49F-4359-8A98-990AA7D36F60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 dirty="0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</p:grpSp>
      <p:grpSp>
        <p:nvGrpSpPr>
          <p:cNvPr id="18" name="Group 59">
            <a:extLst>
              <a:ext uri="{FF2B5EF4-FFF2-40B4-BE49-F238E27FC236}">
                <a16:creationId xmlns:a16="http://schemas.microsoft.com/office/drawing/2014/main" id="{44DA3757-FBFA-4FD1-A039-BC25BFC6A123}"/>
              </a:ext>
            </a:extLst>
          </p:cNvPr>
          <p:cNvGrpSpPr/>
          <p:nvPr/>
        </p:nvGrpSpPr>
        <p:grpSpPr>
          <a:xfrm>
            <a:off x="1183337" y="1377829"/>
            <a:ext cx="910800" cy="910800"/>
            <a:chOff x="-3624452" y="1395413"/>
            <a:chExt cx="910800" cy="910800"/>
          </a:xfrm>
        </p:grpSpPr>
        <p:sp>
          <p:nvSpPr>
            <p:cNvPr id="19" name="Rectangle: Rounded Corners 157">
              <a:extLst>
                <a:ext uri="{FF2B5EF4-FFF2-40B4-BE49-F238E27FC236}">
                  <a16:creationId xmlns:a16="http://schemas.microsoft.com/office/drawing/2014/main" id="{CCA22FAF-3C10-4814-B573-838ECB3BD655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  <p:sp>
          <p:nvSpPr>
            <p:cNvPr id="20" name="Rectangle: Rounded Corners 157">
              <a:extLst>
                <a:ext uri="{FF2B5EF4-FFF2-40B4-BE49-F238E27FC236}">
                  <a16:creationId xmlns:a16="http://schemas.microsoft.com/office/drawing/2014/main" id="{6EE1C235-A2D0-4BAA-A073-2D36567A6B66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  <p:sp>
          <p:nvSpPr>
            <p:cNvPr id="21" name="Rectangle: Rounded Corners 157">
              <a:extLst>
                <a:ext uri="{FF2B5EF4-FFF2-40B4-BE49-F238E27FC236}">
                  <a16:creationId xmlns:a16="http://schemas.microsoft.com/office/drawing/2014/main" id="{9DC56959-5753-4FB8-9271-55A596A70577}"/>
                </a:ext>
              </a:extLst>
            </p:cNvPr>
            <p:cNvSpPr/>
            <p:nvPr/>
          </p:nvSpPr>
          <p:spPr>
            <a:xfrm>
              <a:off x="-3624452" y="1395413"/>
              <a:ext cx="910800" cy="9108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75000">
                  <a:schemeClr val="accent1"/>
                </a:gs>
              </a:gsLst>
              <a:lin ang="0" scaled="1"/>
            </a:gradFill>
            <a:ln w="1564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77"/>
              <a:endParaRPr lang="ru-RU" dirty="0">
                <a:gradFill>
                  <a:gsLst>
                    <a:gs pos="0">
                      <a:srgbClr val="7EFF33"/>
                    </a:gs>
                    <a:gs pos="75000">
                      <a:srgbClr val="23D1AE"/>
                    </a:gs>
                  </a:gsLst>
                  <a:lin ang="0" scaled="1"/>
                </a:gradFill>
                <a:latin typeface="Kaspersky Sans Display"/>
              </a:endParaRPr>
            </a:p>
          </p:txBody>
        </p:sp>
      </p:grpSp>
      <p:sp>
        <p:nvSpPr>
          <p:cNvPr id="22" name="Прямоугольник 14">
            <a:extLst>
              <a:ext uri="{FF2B5EF4-FFF2-40B4-BE49-F238E27FC236}">
                <a16:creationId xmlns:a16="http://schemas.microsoft.com/office/drawing/2014/main" id="{EA0D21E4-4762-41F2-A0A7-75A2A0314395}"/>
              </a:ext>
            </a:extLst>
          </p:cNvPr>
          <p:cNvSpPr/>
          <p:nvPr/>
        </p:nvSpPr>
        <p:spPr>
          <a:xfrm>
            <a:off x="4745132" y="2465943"/>
            <a:ext cx="2663700" cy="1152708"/>
          </a:xfrm>
          <a:prstGeom prst="rect">
            <a:avLst/>
          </a:prstGeom>
        </p:spPr>
        <p:txBody>
          <a:bodyPr wrap="square" lIns="0" tIns="36000" rIns="0" bIns="54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Низкие системные требования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23" name="Прямоугольник 14">
            <a:extLst>
              <a:ext uri="{FF2B5EF4-FFF2-40B4-BE49-F238E27FC236}">
                <a16:creationId xmlns:a16="http://schemas.microsoft.com/office/drawing/2014/main" id="{14A1511E-72D1-448F-A949-13DCFB0A0467}"/>
              </a:ext>
            </a:extLst>
          </p:cNvPr>
          <p:cNvSpPr/>
          <p:nvPr/>
        </p:nvSpPr>
        <p:spPr>
          <a:xfrm>
            <a:off x="8326379" y="2465943"/>
            <a:ext cx="2803766" cy="398655"/>
          </a:xfrm>
          <a:prstGeom prst="rect">
            <a:avLst/>
          </a:prstGeom>
        </p:spPr>
        <p:txBody>
          <a:bodyPr wrap="square" lIns="0" tIns="36000" rIns="0" bIns="54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solidFill>
                  <a:srgbClr val="FFFFFF"/>
                </a:solidFill>
                <a:latin typeface="Kaspersky Sans Display"/>
              </a:rPr>
              <a:t>Отказоустойчивость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24" name="Прямоугольник 14">
            <a:extLst>
              <a:ext uri="{FF2B5EF4-FFF2-40B4-BE49-F238E27FC236}">
                <a16:creationId xmlns:a16="http://schemas.microsoft.com/office/drawing/2014/main" id="{8227C4F6-8314-4E22-B901-BAA0B78D3576}"/>
              </a:ext>
            </a:extLst>
          </p:cNvPr>
          <p:cNvSpPr/>
          <p:nvPr/>
        </p:nvSpPr>
        <p:spPr>
          <a:xfrm>
            <a:off x="1163884" y="2465943"/>
            <a:ext cx="2663700" cy="706432"/>
          </a:xfrm>
          <a:prstGeom prst="rect">
            <a:avLst/>
          </a:prstGeom>
        </p:spPr>
        <p:txBody>
          <a:bodyPr wrap="square" lIns="0" tIns="36000" rIns="0" bIns="54000">
            <a:spAutoFit/>
          </a:bodyPr>
          <a:lstStyle/>
          <a:p>
            <a:pPr lvl="0">
              <a:spcAft>
                <a:spcPts val="1800"/>
              </a:spcAft>
              <a:defRPr/>
            </a:pPr>
            <a:r>
              <a:rPr lang="ru-RU" sz="2000" dirty="0">
                <a:solidFill>
                  <a:srgbClr val="FFFFFF"/>
                </a:solidFill>
              </a:rPr>
              <a:t>Уникальный стек технологий</a:t>
            </a:r>
          </a:p>
        </p:txBody>
      </p:sp>
      <p:pic>
        <p:nvPicPr>
          <p:cNvPr id="25" name="Graphic 45">
            <a:extLst>
              <a:ext uri="{FF2B5EF4-FFF2-40B4-BE49-F238E27FC236}">
                <a16:creationId xmlns:a16="http://schemas.microsoft.com/office/drawing/2014/main" id="{25F80A28-1B9B-4B35-820A-CCB124CC22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71500" y="1572842"/>
            <a:ext cx="534851" cy="520775"/>
          </a:xfrm>
          <a:prstGeom prst="rect">
            <a:avLst/>
          </a:prstGeom>
        </p:spPr>
      </p:pic>
      <p:pic>
        <p:nvPicPr>
          <p:cNvPr id="26" name="Graphic 46">
            <a:extLst>
              <a:ext uri="{FF2B5EF4-FFF2-40B4-BE49-F238E27FC236}">
                <a16:creationId xmlns:a16="http://schemas.microsoft.com/office/drawing/2014/main" id="{DB44E3BC-1B4D-48F5-A10B-46B488CD1A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955098" y="1585433"/>
            <a:ext cx="529775" cy="495593"/>
          </a:xfrm>
          <a:prstGeom prst="rect">
            <a:avLst/>
          </a:prstGeom>
        </p:spPr>
      </p:pic>
      <p:pic>
        <p:nvPicPr>
          <p:cNvPr id="27" name="Graphic 47">
            <a:extLst>
              <a:ext uri="{FF2B5EF4-FFF2-40B4-BE49-F238E27FC236}">
                <a16:creationId xmlns:a16="http://schemas.microsoft.com/office/drawing/2014/main" id="{06178C5A-6573-4715-AD4D-797E3D95A77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535637" y="1574275"/>
            <a:ext cx="531190" cy="517909"/>
          </a:xfrm>
          <a:prstGeom prst="rect">
            <a:avLst/>
          </a:prstGeom>
        </p:spPr>
      </p:pic>
      <p:sp>
        <p:nvSpPr>
          <p:cNvPr id="28" name="Rectangle: Rounded Corners 157">
            <a:extLst>
              <a:ext uri="{FF2B5EF4-FFF2-40B4-BE49-F238E27FC236}">
                <a16:creationId xmlns:a16="http://schemas.microsoft.com/office/drawing/2014/main" id="{7BE2DCEF-E245-4431-87D8-CA8EBFA8AB2F}"/>
              </a:ext>
            </a:extLst>
          </p:cNvPr>
          <p:cNvSpPr/>
          <p:nvPr/>
        </p:nvSpPr>
        <p:spPr>
          <a:xfrm>
            <a:off x="4451075" y="4333260"/>
            <a:ext cx="3254683" cy="1926986"/>
          </a:xfrm>
          <a:prstGeom prst="roundRect">
            <a:avLst>
              <a:gd name="adj" fmla="val 7267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29" name="Rectangle: Rounded Corners 157">
            <a:extLst>
              <a:ext uri="{FF2B5EF4-FFF2-40B4-BE49-F238E27FC236}">
                <a16:creationId xmlns:a16="http://schemas.microsoft.com/office/drawing/2014/main" id="{9ED99085-E9A0-4E83-8719-A9E062851320}"/>
              </a:ext>
            </a:extLst>
          </p:cNvPr>
          <p:cNvSpPr/>
          <p:nvPr/>
        </p:nvSpPr>
        <p:spPr>
          <a:xfrm>
            <a:off x="8032322" y="4333260"/>
            <a:ext cx="3254683" cy="1926986"/>
          </a:xfrm>
          <a:prstGeom prst="roundRect">
            <a:avLst>
              <a:gd name="adj" fmla="val 7267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30" name="Rectangle: Rounded Corners 157">
            <a:extLst>
              <a:ext uri="{FF2B5EF4-FFF2-40B4-BE49-F238E27FC236}">
                <a16:creationId xmlns:a16="http://schemas.microsoft.com/office/drawing/2014/main" id="{D691C519-94D5-4340-A0BA-C943AC067B8B}"/>
              </a:ext>
            </a:extLst>
          </p:cNvPr>
          <p:cNvSpPr/>
          <p:nvPr/>
        </p:nvSpPr>
        <p:spPr>
          <a:xfrm>
            <a:off x="869827" y="4333260"/>
            <a:ext cx="3254683" cy="1926986"/>
          </a:xfrm>
          <a:prstGeom prst="roundRect">
            <a:avLst>
              <a:gd name="adj" fmla="val 7267"/>
            </a:avLst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31" name="Rectangle: Rounded Corners 157">
            <a:extLst>
              <a:ext uri="{FF2B5EF4-FFF2-40B4-BE49-F238E27FC236}">
                <a16:creationId xmlns:a16="http://schemas.microsoft.com/office/drawing/2014/main" id="{0AE5114D-5FE3-43F3-A0D3-8049EEB6CDAF}"/>
              </a:ext>
            </a:extLst>
          </p:cNvPr>
          <p:cNvSpPr/>
          <p:nvPr/>
        </p:nvSpPr>
        <p:spPr>
          <a:xfrm>
            <a:off x="8345832" y="3877732"/>
            <a:ext cx="910800" cy="910800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BE63F0"/>
              </a:gs>
              <a:gs pos="100000">
                <a:schemeClr val="accent1">
                  <a:alpha val="0"/>
                </a:schemeClr>
              </a:gs>
            </a:gsLst>
            <a:lin ang="0" scaled="1"/>
          </a:gradFill>
          <a:ln w="12700" cap="flat" cmpd="sng" algn="ctr">
            <a:noFill/>
            <a:prstDash val="solid"/>
          </a:ln>
          <a:effectLst>
            <a:outerShdw blurRad="635000" dist="127000" dir="5400000" algn="ctr" rotWithShape="0">
              <a:srgbClr val="BE63F0"/>
            </a:outerShdw>
          </a:effectLst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noFill/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32" name="Rectangle: Rounded Corners 157">
            <a:extLst>
              <a:ext uri="{FF2B5EF4-FFF2-40B4-BE49-F238E27FC236}">
                <a16:creationId xmlns:a16="http://schemas.microsoft.com/office/drawing/2014/main" id="{87877590-95DF-4B5D-AFA9-DF5212DCACEA}"/>
              </a:ext>
            </a:extLst>
          </p:cNvPr>
          <p:cNvSpPr/>
          <p:nvPr/>
        </p:nvSpPr>
        <p:spPr>
          <a:xfrm>
            <a:off x="8345832" y="3877732"/>
            <a:ext cx="910800" cy="910800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BE63F0">
                  <a:alpha val="0"/>
                </a:srgbClr>
              </a:gs>
              <a:gs pos="100000">
                <a:schemeClr val="accent1"/>
              </a:gs>
            </a:gsLst>
            <a:lin ang="0" scaled="1"/>
          </a:gradFill>
          <a:ln w="12700" cap="flat" cmpd="sng" algn="ctr">
            <a:noFill/>
            <a:prstDash val="solid"/>
          </a:ln>
          <a:effectLst>
            <a:outerShdw blurRad="635000" dist="127000" dir="5400000" algn="ctr" rotWithShape="0">
              <a:schemeClr val="accent1"/>
            </a:outerShdw>
          </a:effectLst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noFill/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33" name="Rectangle: Rounded Corners 157">
            <a:extLst>
              <a:ext uri="{FF2B5EF4-FFF2-40B4-BE49-F238E27FC236}">
                <a16:creationId xmlns:a16="http://schemas.microsoft.com/office/drawing/2014/main" id="{158F0700-A341-45E6-853A-D19A1CEB6C08}"/>
              </a:ext>
            </a:extLst>
          </p:cNvPr>
          <p:cNvSpPr/>
          <p:nvPr/>
        </p:nvSpPr>
        <p:spPr>
          <a:xfrm>
            <a:off x="8345832" y="3877732"/>
            <a:ext cx="910800" cy="9108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75000">
                <a:schemeClr val="accent1"/>
              </a:gs>
            </a:gsLst>
            <a:lin ang="0" scaled="1"/>
          </a:gradFill>
          <a:ln w="15648" cap="flat">
            <a:noFill/>
            <a:prstDash val="solid"/>
            <a:miter/>
          </a:ln>
        </p:spPr>
        <p:txBody>
          <a:bodyPr rtlCol="0" anchor="ctr"/>
          <a:lstStyle/>
          <a:p>
            <a:pPr defTabSz="914377"/>
            <a:endParaRPr lang="ru-RU" dirty="0">
              <a:gradFill>
                <a:gsLst>
                  <a:gs pos="0">
                    <a:srgbClr val="7EFF33"/>
                  </a:gs>
                  <a:gs pos="75000">
                    <a:srgbClr val="23D1AE"/>
                  </a:gs>
                </a:gsLst>
                <a:lin ang="0" scaled="1"/>
              </a:gradFill>
              <a:latin typeface="Kaspersky Sans Display"/>
            </a:endParaRPr>
          </a:p>
        </p:txBody>
      </p:sp>
      <p:sp>
        <p:nvSpPr>
          <p:cNvPr id="34" name="Rectangle: Rounded Corners 157">
            <a:extLst>
              <a:ext uri="{FF2B5EF4-FFF2-40B4-BE49-F238E27FC236}">
                <a16:creationId xmlns:a16="http://schemas.microsoft.com/office/drawing/2014/main" id="{F0C4149C-ACD6-4F89-87D0-63094BE272DB}"/>
              </a:ext>
            </a:extLst>
          </p:cNvPr>
          <p:cNvSpPr/>
          <p:nvPr/>
        </p:nvSpPr>
        <p:spPr>
          <a:xfrm>
            <a:off x="4764585" y="3877732"/>
            <a:ext cx="910800" cy="910800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BE63F0"/>
              </a:gs>
              <a:gs pos="100000">
                <a:schemeClr val="accent1">
                  <a:alpha val="0"/>
                </a:schemeClr>
              </a:gs>
            </a:gsLst>
            <a:lin ang="0" scaled="1"/>
          </a:gradFill>
          <a:ln w="12700" cap="flat" cmpd="sng" algn="ctr">
            <a:noFill/>
            <a:prstDash val="solid"/>
          </a:ln>
          <a:effectLst>
            <a:outerShdw blurRad="635000" dist="127000" dir="5400000" algn="ctr" rotWithShape="0">
              <a:srgbClr val="BE63F0"/>
            </a:outerShdw>
          </a:effectLst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noFill/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35" name="Rectangle: Rounded Corners 157">
            <a:extLst>
              <a:ext uri="{FF2B5EF4-FFF2-40B4-BE49-F238E27FC236}">
                <a16:creationId xmlns:a16="http://schemas.microsoft.com/office/drawing/2014/main" id="{E46FCCFB-B8E6-4C26-8024-3CACF753C14E}"/>
              </a:ext>
            </a:extLst>
          </p:cNvPr>
          <p:cNvSpPr/>
          <p:nvPr/>
        </p:nvSpPr>
        <p:spPr>
          <a:xfrm>
            <a:off x="4764585" y="3877732"/>
            <a:ext cx="910800" cy="910800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BE63F0">
                  <a:alpha val="0"/>
                </a:srgbClr>
              </a:gs>
              <a:gs pos="100000">
                <a:schemeClr val="accent1"/>
              </a:gs>
            </a:gsLst>
            <a:lin ang="0" scaled="1"/>
          </a:gradFill>
          <a:ln w="12700" cap="flat" cmpd="sng" algn="ctr">
            <a:noFill/>
            <a:prstDash val="solid"/>
          </a:ln>
          <a:effectLst>
            <a:outerShdw blurRad="635000" dist="127000" dir="5400000" algn="ctr" rotWithShape="0">
              <a:schemeClr val="accent1"/>
            </a:outerShdw>
          </a:effectLst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noFill/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36" name="Rectangle: Rounded Corners 157">
            <a:extLst>
              <a:ext uri="{FF2B5EF4-FFF2-40B4-BE49-F238E27FC236}">
                <a16:creationId xmlns:a16="http://schemas.microsoft.com/office/drawing/2014/main" id="{D3902BB9-327F-404D-8EF9-7FAAA0180EDE}"/>
              </a:ext>
            </a:extLst>
          </p:cNvPr>
          <p:cNvSpPr/>
          <p:nvPr/>
        </p:nvSpPr>
        <p:spPr>
          <a:xfrm>
            <a:off x="4764585" y="3877732"/>
            <a:ext cx="910800" cy="9108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75000">
                <a:schemeClr val="accent1"/>
              </a:gs>
            </a:gsLst>
            <a:lin ang="0" scaled="1"/>
          </a:gradFill>
          <a:ln w="15648" cap="flat">
            <a:noFill/>
            <a:prstDash val="solid"/>
            <a:miter/>
          </a:ln>
        </p:spPr>
        <p:txBody>
          <a:bodyPr rtlCol="0" anchor="ctr"/>
          <a:lstStyle/>
          <a:p>
            <a:pPr defTabSz="914377"/>
            <a:endParaRPr lang="ru-RU" dirty="0">
              <a:gradFill>
                <a:gsLst>
                  <a:gs pos="0">
                    <a:srgbClr val="7EFF33"/>
                  </a:gs>
                  <a:gs pos="75000">
                    <a:srgbClr val="23D1AE"/>
                  </a:gs>
                </a:gsLst>
                <a:lin ang="0" scaled="1"/>
              </a:gradFill>
              <a:latin typeface="Kaspersky Sans Display"/>
            </a:endParaRPr>
          </a:p>
        </p:txBody>
      </p:sp>
      <p:sp>
        <p:nvSpPr>
          <p:cNvPr id="37" name="Rectangle: Rounded Corners 157">
            <a:extLst>
              <a:ext uri="{FF2B5EF4-FFF2-40B4-BE49-F238E27FC236}">
                <a16:creationId xmlns:a16="http://schemas.microsoft.com/office/drawing/2014/main" id="{3FF690EF-E298-4F4F-BE23-6236E99AE340}"/>
              </a:ext>
            </a:extLst>
          </p:cNvPr>
          <p:cNvSpPr/>
          <p:nvPr/>
        </p:nvSpPr>
        <p:spPr>
          <a:xfrm>
            <a:off x="1183337" y="3877732"/>
            <a:ext cx="910800" cy="910800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BE63F0"/>
              </a:gs>
              <a:gs pos="100000">
                <a:schemeClr val="accent1">
                  <a:alpha val="0"/>
                </a:schemeClr>
              </a:gs>
            </a:gsLst>
            <a:lin ang="0" scaled="1"/>
          </a:gradFill>
          <a:ln w="12700" cap="flat" cmpd="sng" algn="ctr">
            <a:noFill/>
            <a:prstDash val="solid"/>
          </a:ln>
          <a:effectLst>
            <a:outerShdw blurRad="635000" dist="127000" dir="5400000" algn="ctr" rotWithShape="0">
              <a:srgbClr val="BE63F0"/>
            </a:outerShdw>
          </a:effectLst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noFill/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38" name="Rectangle: Rounded Corners 157">
            <a:extLst>
              <a:ext uri="{FF2B5EF4-FFF2-40B4-BE49-F238E27FC236}">
                <a16:creationId xmlns:a16="http://schemas.microsoft.com/office/drawing/2014/main" id="{BCE14F6A-2034-4D40-9EBC-56D41162A38B}"/>
              </a:ext>
            </a:extLst>
          </p:cNvPr>
          <p:cNvSpPr/>
          <p:nvPr/>
        </p:nvSpPr>
        <p:spPr>
          <a:xfrm>
            <a:off x="1183337" y="3877732"/>
            <a:ext cx="910800" cy="910800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BE63F0">
                  <a:alpha val="0"/>
                </a:srgbClr>
              </a:gs>
              <a:gs pos="100000">
                <a:schemeClr val="accent1"/>
              </a:gs>
            </a:gsLst>
            <a:lin ang="0" scaled="1"/>
          </a:gradFill>
          <a:ln w="12700" cap="flat" cmpd="sng" algn="ctr">
            <a:noFill/>
            <a:prstDash val="solid"/>
          </a:ln>
          <a:effectLst>
            <a:outerShdw blurRad="635000" dist="127000" dir="5400000" algn="ctr" rotWithShape="0">
              <a:schemeClr val="accent1"/>
            </a:outerShdw>
          </a:effectLst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0" cap="none" spc="0" normalizeH="0" baseline="0" noProof="0">
              <a:ln>
                <a:gradFill>
                  <a:gsLst>
                    <a:gs pos="0">
                      <a:srgbClr val="00A88E">
                        <a:lumMod val="5000"/>
                        <a:lumOff val="95000"/>
                      </a:srgbClr>
                    </a:gs>
                    <a:gs pos="74000">
                      <a:srgbClr val="00A88E">
                        <a:lumMod val="45000"/>
                        <a:lumOff val="55000"/>
                      </a:srgbClr>
                    </a:gs>
                    <a:gs pos="83000">
                      <a:srgbClr val="00A88E">
                        <a:lumMod val="45000"/>
                        <a:lumOff val="55000"/>
                      </a:srgbClr>
                    </a:gs>
                    <a:gs pos="100000">
                      <a:srgbClr val="00A88E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</a:ln>
              <a:noFill/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39" name="Rectangle: Rounded Corners 157">
            <a:extLst>
              <a:ext uri="{FF2B5EF4-FFF2-40B4-BE49-F238E27FC236}">
                <a16:creationId xmlns:a16="http://schemas.microsoft.com/office/drawing/2014/main" id="{49AC2AC1-F23C-4002-94E3-6A139DB7B666}"/>
              </a:ext>
            </a:extLst>
          </p:cNvPr>
          <p:cNvSpPr/>
          <p:nvPr/>
        </p:nvSpPr>
        <p:spPr>
          <a:xfrm>
            <a:off x="1183337" y="3877732"/>
            <a:ext cx="910800" cy="9108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75000">
                <a:schemeClr val="accent1"/>
              </a:gs>
            </a:gsLst>
            <a:lin ang="0" scaled="1"/>
          </a:gradFill>
          <a:ln w="15648" cap="flat">
            <a:noFill/>
            <a:prstDash val="solid"/>
            <a:miter/>
          </a:ln>
        </p:spPr>
        <p:txBody>
          <a:bodyPr rtlCol="0" anchor="ctr"/>
          <a:lstStyle/>
          <a:p>
            <a:pPr defTabSz="914377"/>
            <a:endParaRPr lang="ru-RU" dirty="0">
              <a:gradFill>
                <a:gsLst>
                  <a:gs pos="0">
                    <a:srgbClr val="7EFF33"/>
                  </a:gs>
                  <a:gs pos="75000">
                    <a:srgbClr val="23D1AE"/>
                  </a:gs>
                </a:gsLst>
                <a:lin ang="0" scaled="1"/>
              </a:gradFill>
              <a:latin typeface="Kaspersky Sans Display"/>
            </a:endParaRPr>
          </a:p>
        </p:txBody>
      </p:sp>
      <p:sp>
        <p:nvSpPr>
          <p:cNvPr id="40" name="Прямоугольник 14">
            <a:extLst>
              <a:ext uri="{FF2B5EF4-FFF2-40B4-BE49-F238E27FC236}">
                <a16:creationId xmlns:a16="http://schemas.microsoft.com/office/drawing/2014/main" id="{CCF33C11-4131-43B9-BC98-F492F71D8F61}"/>
              </a:ext>
            </a:extLst>
          </p:cNvPr>
          <p:cNvSpPr/>
          <p:nvPr/>
        </p:nvSpPr>
        <p:spPr>
          <a:xfrm>
            <a:off x="4745132" y="4965846"/>
            <a:ext cx="2857744" cy="706432"/>
          </a:xfrm>
          <a:prstGeom prst="rect">
            <a:avLst/>
          </a:prstGeom>
        </p:spPr>
        <p:txBody>
          <a:bodyPr wrap="square" lIns="0" tIns="36000" rIns="0" bIns="54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Все нужные интеграции</a:t>
            </a:r>
            <a:b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«из коробки»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41" name="Прямоугольник 14">
            <a:extLst>
              <a:ext uri="{FF2B5EF4-FFF2-40B4-BE49-F238E27FC236}">
                <a16:creationId xmlns:a16="http://schemas.microsoft.com/office/drawing/2014/main" id="{D9E532F7-ACEB-40CE-8AEA-AE86E335AA18}"/>
              </a:ext>
            </a:extLst>
          </p:cNvPr>
          <p:cNvSpPr/>
          <p:nvPr/>
        </p:nvSpPr>
        <p:spPr>
          <a:xfrm>
            <a:off x="8326379" y="4965846"/>
            <a:ext cx="2803766" cy="706432"/>
          </a:xfrm>
          <a:prstGeom prst="rect">
            <a:avLst/>
          </a:prstGeom>
        </p:spPr>
        <p:txBody>
          <a:bodyPr wrap="square" lIns="0" tIns="36000" rIns="0" bIns="54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Доступность и низкий порог входа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sp>
        <p:nvSpPr>
          <p:cNvPr id="42" name="Прямоугольник 14">
            <a:extLst>
              <a:ext uri="{FF2B5EF4-FFF2-40B4-BE49-F238E27FC236}">
                <a16:creationId xmlns:a16="http://schemas.microsoft.com/office/drawing/2014/main" id="{4A0241CC-7788-4C31-A43A-878B7D8975F5}"/>
              </a:ext>
            </a:extLst>
          </p:cNvPr>
          <p:cNvSpPr/>
          <p:nvPr/>
        </p:nvSpPr>
        <p:spPr>
          <a:xfrm>
            <a:off x="1163884" y="4965846"/>
            <a:ext cx="2663700" cy="1014209"/>
          </a:xfrm>
          <a:prstGeom prst="rect">
            <a:avLst/>
          </a:prstGeom>
        </p:spPr>
        <p:txBody>
          <a:bodyPr wrap="square" lIns="0" tIns="36000" rIns="0" bIns="54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Единый удобный интерфейс принятия решений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aspersky Sans Display"/>
              <a:ea typeface="+mn-ea"/>
              <a:cs typeface="+mn-cs"/>
            </a:endParaRPr>
          </a:p>
        </p:txBody>
      </p:sp>
      <p:pic>
        <p:nvPicPr>
          <p:cNvPr id="43" name="Graphic 19">
            <a:extLst>
              <a:ext uri="{FF2B5EF4-FFF2-40B4-BE49-F238E27FC236}">
                <a16:creationId xmlns:a16="http://schemas.microsoft.com/office/drawing/2014/main" id="{8C7BED69-7F10-4A68-809A-3D2DE1244F0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461309" y="4167935"/>
            <a:ext cx="680225" cy="330395"/>
          </a:xfrm>
          <a:prstGeom prst="rect">
            <a:avLst/>
          </a:prstGeom>
        </p:spPr>
      </p:pic>
      <p:pic>
        <p:nvPicPr>
          <p:cNvPr id="44" name="Graphic 20">
            <a:extLst>
              <a:ext uri="{FF2B5EF4-FFF2-40B4-BE49-F238E27FC236}">
                <a16:creationId xmlns:a16="http://schemas.microsoft.com/office/drawing/2014/main" id="{71C8A29F-AEAA-4559-A77D-1B8BE56A403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360773" y="4135759"/>
            <a:ext cx="555928" cy="430843"/>
          </a:xfrm>
          <a:prstGeom prst="rect">
            <a:avLst/>
          </a:prstGeom>
        </p:spPr>
      </p:pic>
      <p:pic>
        <p:nvPicPr>
          <p:cNvPr id="45" name="Graphic 21">
            <a:extLst>
              <a:ext uri="{FF2B5EF4-FFF2-40B4-BE49-F238E27FC236}">
                <a16:creationId xmlns:a16="http://schemas.microsoft.com/office/drawing/2014/main" id="{FAAC7FD7-6A59-4E6B-90E0-D73462EC607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978939" y="4092086"/>
            <a:ext cx="482092" cy="482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1929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ccel="20000" decel="2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C 0.0039 -3.7037E-6 0.00755 0.00533 0.00755 0.0125 C 0.00755 0.01945 0.0039 0.0257 2.5E-6 0.0257 C -0.00443 0.0257 -0.00755 0.01945 -0.00755 0.0125 C -0.00755 0.00533 -0.00443 -3.7037E-6 2.5E-6 -3.7037E-6 Z " pathEditMode="relative" rAng="0" ptsTypes="AAAAA">
                                      <p:cBhvr>
                                        <p:cTn id="8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4" name="Рисунок 5">
            <a:extLst>
              <a:ext uri="{FF2B5EF4-FFF2-40B4-BE49-F238E27FC236}">
                <a16:creationId xmlns:a16="http://schemas.microsoft.com/office/drawing/2014/main" id="{D39609B1-6F4D-4B05-A6E2-96504944C6D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16737">
            <a:off x="7120207" y="-2057101"/>
            <a:ext cx="6302333" cy="6858000"/>
          </a:xfrm>
          <a:custGeom>
            <a:avLst/>
            <a:gdLst>
              <a:gd name="connsiteX0" fmla="*/ 0 w 6302333"/>
              <a:gd name="connsiteY0" fmla="*/ 0 h 6858000"/>
              <a:gd name="connsiteX1" fmla="*/ 6302333 w 6302333"/>
              <a:gd name="connsiteY1" fmla="*/ 0 h 6858000"/>
              <a:gd name="connsiteX2" fmla="*/ 6302333 w 6302333"/>
              <a:gd name="connsiteY2" fmla="*/ 6858000 h 6858000"/>
              <a:gd name="connsiteX3" fmla="*/ 0 w 630233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02333" h="6858000">
                <a:moveTo>
                  <a:pt x="0" y="0"/>
                </a:moveTo>
                <a:lnTo>
                  <a:pt x="6302333" y="0"/>
                </a:lnTo>
                <a:lnTo>
                  <a:pt x="630233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5" name="Текст 4">
            <a:extLst>
              <a:ext uri="{FF2B5EF4-FFF2-40B4-BE49-F238E27FC236}">
                <a16:creationId xmlns:a16="http://schemas.microsoft.com/office/drawing/2014/main" id="{42749135-D2A2-4D20-BA1F-0AE49047F7C2}"/>
              </a:ext>
            </a:extLst>
          </p:cNvPr>
          <p:cNvSpPr txBox="1">
            <a:spLocks/>
          </p:cNvSpPr>
          <p:nvPr/>
        </p:nvSpPr>
        <p:spPr>
          <a:xfrm>
            <a:off x="279700" y="146254"/>
            <a:ext cx="10337556" cy="720545"/>
          </a:xfrm>
          <a:prstGeom prst="rect">
            <a:avLst/>
          </a:prstGeom>
          <a:noFill/>
        </p:spPr>
        <p:txBody>
          <a:bodyPr/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Blip>
                <a:blip r:embed="rId3"/>
              </a:buBlip>
              <a:defRPr sz="1500" kern="1200">
                <a:solidFill>
                  <a:schemeClr val="bg1"/>
                </a:solidFill>
                <a:latin typeface="Kaspersky Sans" panose="020B0503050101040103" pitchFamily="34" charset="-52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Почему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Kaspersky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 Semibold"/>
                <a:ea typeface="+mn-ea"/>
                <a:cs typeface="+mn-cs"/>
              </a:rPr>
              <a:t>?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D6AA9E8-B4AC-4B23-B6BB-26D28DD0C20B}"/>
              </a:ext>
            </a:extLst>
          </p:cNvPr>
          <p:cNvGrpSpPr/>
          <p:nvPr/>
        </p:nvGrpSpPr>
        <p:grpSpPr>
          <a:xfrm>
            <a:off x="4721947" y="1433541"/>
            <a:ext cx="541135" cy="538379"/>
            <a:chOff x="3159928" y="3891915"/>
            <a:chExt cx="541135" cy="538379"/>
          </a:xfrm>
          <a:gradFill flip="none" rotWithShape="1">
            <a:gsLst>
              <a:gs pos="0">
                <a:schemeClr val="accent1"/>
              </a:gs>
              <a:gs pos="100000">
                <a:srgbClr val="FF694A"/>
              </a:gs>
              <a:gs pos="75000">
                <a:srgbClr val="FFE810"/>
              </a:gs>
              <a:gs pos="50000">
                <a:schemeClr val="accent2"/>
              </a:gs>
            </a:gsLst>
            <a:lin ang="0" scaled="1"/>
            <a:tileRect/>
          </a:gra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892AD3D5-1FEA-44F3-A7AF-96ECF1B3E74A}"/>
                </a:ext>
              </a:extLst>
            </p:cNvPr>
            <p:cNvSpPr/>
            <p:nvPr/>
          </p:nvSpPr>
          <p:spPr>
            <a:xfrm>
              <a:off x="3243136" y="3974544"/>
              <a:ext cx="374723" cy="372981"/>
            </a:xfrm>
            <a:custGeom>
              <a:avLst/>
              <a:gdLst>
                <a:gd name="connsiteX0" fmla="*/ -5365 w 374723"/>
                <a:gd name="connsiteY0" fmla="*/ 4166 h 372981"/>
                <a:gd name="connsiteX1" fmla="*/ -5365 w 374723"/>
                <a:gd name="connsiteY1" fmla="*/ 377147 h 372981"/>
                <a:gd name="connsiteX2" fmla="*/ 369358 w 374723"/>
                <a:gd name="connsiteY2" fmla="*/ 377147 h 372981"/>
                <a:gd name="connsiteX3" fmla="*/ 369358 w 374723"/>
                <a:gd name="connsiteY3" fmla="*/ 4166 h 372981"/>
                <a:gd name="connsiteX4" fmla="*/ 331377 w 374723"/>
                <a:gd name="connsiteY4" fmla="*/ 339307 h 372981"/>
                <a:gd name="connsiteX5" fmla="*/ 32616 w 374723"/>
                <a:gd name="connsiteY5" fmla="*/ 339307 h 372981"/>
                <a:gd name="connsiteX6" fmla="*/ 32616 w 374723"/>
                <a:gd name="connsiteY6" fmla="*/ 41998 h 372981"/>
                <a:gd name="connsiteX7" fmla="*/ 331377 w 374723"/>
                <a:gd name="connsiteY7" fmla="*/ 41998 h 372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4723" h="372981">
                  <a:moveTo>
                    <a:pt x="-5365" y="4166"/>
                  </a:moveTo>
                  <a:lnTo>
                    <a:pt x="-5365" y="377147"/>
                  </a:lnTo>
                  <a:lnTo>
                    <a:pt x="369358" y="377147"/>
                  </a:lnTo>
                  <a:lnTo>
                    <a:pt x="369358" y="4166"/>
                  </a:lnTo>
                  <a:close/>
                  <a:moveTo>
                    <a:pt x="331377" y="339307"/>
                  </a:moveTo>
                  <a:lnTo>
                    <a:pt x="32616" y="339307"/>
                  </a:lnTo>
                  <a:lnTo>
                    <a:pt x="32616" y="41998"/>
                  </a:lnTo>
                  <a:lnTo>
                    <a:pt x="331377" y="41998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EC309BA-51DB-4AC7-9114-54AF77787ECE}"/>
                </a:ext>
              </a:extLst>
            </p:cNvPr>
            <p:cNvSpPr/>
            <p:nvPr/>
          </p:nvSpPr>
          <p:spPr>
            <a:xfrm>
              <a:off x="3288797" y="3891915"/>
              <a:ext cx="37979" cy="58418"/>
            </a:xfrm>
            <a:custGeom>
              <a:avLst/>
              <a:gdLst>
                <a:gd name="connsiteX0" fmla="*/ 0 w 37979"/>
                <a:gd name="connsiteY0" fmla="*/ 0 h 58418"/>
                <a:gd name="connsiteX1" fmla="*/ 37980 w 37979"/>
                <a:gd name="connsiteY1" fmla="*/ 0 h 58418"/>
                <a:gd name="connsiteX2" fmla="*/ 37980 w 37979"/>
                <a:gd name="connsiteY2" fmla="*/ 58419 h 58418"/>
                <a:gd name="connsiteX3" fmla="*/ 0 w 37979"/>
                <a:gd name="connsiteY3" fmla="*/ 58419 h 58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9" h="58418">
                  <a:moveTo>
                    <a:pt x="0" y="0"/>
                  </a:moveTo>
                  <a:lnTo>
                    <a:pt x="37980" y="0"/>
                  </a:lnTo>
                  <a:lnTo>
                    <a:pt x="37980" y="58419"/>
                  </a:lnTo>
                  <a:lnTo>
                    <a:pt x="0" y="58419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F0CB2B3D-97D7-4B7C-A850-245FBFF698CA}"/>
                </a:ext>
              </a:extLst>
            </p:cNvPr>
            <p:cNvSpPr/>
            <p:nvPr/>
          </p:nvSpPr>
          <p:spPr>
            <a:xfrm>
              <a:off x="3159928" y="4185603"/>
              <a:ext cx="58708" cy="37689"/>
            </a:xfrm>
            <a:custGeom>
              <a:avLst/>
              <a:gdLst>
                <a:gd name="connsiteX0" fmla="*/ 0 w 58708"/>
                <a:gd name="connsiteY0" fmla="*/ 0 h 37689"/>
                <a:gd name="connsiteX1" fmla="*/ 58709 w 58708"/>
                <a:gd name="connsiteY1" fmla="*/ 0 h 37689"/>
                <a:gd name="connsiteX2" fmla="*/ 58709 w 58708"/>
                <a:gd name="connsiteY2" fmla="*/ 37690 h 37689"/>
                <a:gd name="connsiteX3" fmla="*/ 0 w 58708"/>
                <a:gd name="connsiteY3" fmla="*/ 37690 h 37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708" h="37689">
                  <a:moveTo>
                    <a:pt x="0" y="0"/>
                  </a:moveTo>
                  <a:lnTo>
                    <a:pt x="58709" y="0"/>
                  </a:lnTo>
                  <a:lnTo>
                    <a:pt x="58709" y="37690"/>
                  </a:lnTo>
                  <a:lnTo>
                    <a:pt x="0" y="37690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DF836C1-4C85-4CC4-84A0-62514875C9BE}"/>
                </a:ext>
              </a:extLst>
            </p:cNvPr>
            <p:cNvSpPr/>
            <p:nvPr/>
          </p:nvSpPr>
          <p:spPr>
            <a:xfrm>
              <a:off x="3159928" y="4020204"/>
              <a:ext cx="58708" cy="37689"/>
            </a:xfrm>
            <a:custGeom>
              <a:avLst/>
              <a:gdLst>
                <a:gd name="connsiteX0" fmla="*/ 0 w 58708"/>
                <a:gd name="connsiteY0" fmla="*/ 0 h 37689"/>
                <a:gd name="connsiteX1" fmla="*/ 58709 w 58708"/>
                <a:gd name="connsiteY1" fmla="*/ 0 h 37689"/>
                <a:gd name="connsiteX2" fmla="*/ 58709 w 58708"/>
                <a:gd name="connsiteY2" fmla="*/ 37690 h 37689"/>
                <a:gd name="connsiteX3" fmla="*/ 0 w 58708"/>
                <a:gd name="connsiteY3" fmla="*/ 37690 h 37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708" h="37689">
                  <a:moveTo>
                    <a:pt x="0" y="0"/>
                  </a:moveTo>
                  <a:lnTo>
                    <a:pt x="58709" y="0"/>
                  </a:lnTo>
                  <a:lnTo>
                    <a:pt x="58709" y="37690"/>
                  </a:lnTo>
                  <a:lnTo>
                    <a:pt x="0" y="37690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41828BA-ACCD-4B41-A2A6-D63B825E8819}"/>
                </a:ext>
              </a:extLst>
            </p:cNvPr>
            <p:cNvSpPr/>
            <p:nvPr/>
          </p:nvSpPr>
          <p:spPr>
            <a:xfrm>
              <a:off x="3159928" y="4102976"/>
              <a:ext cx="58708" cy="37689"/>
            </a:xfrm>
            <a:custGeom>
              <a:avLst/>
              <a:gdLst>
                <a:gd name="connsiteX0" fmla="*/ 0 w 58708"/>
                <a:gd name="connsiteY0" fmla="*/ 0 h 37689"/>
                <a:gd name="connsiteX1" fmla="*/ 58709 w 58708"/>
                <a:gd name="connsiteY1" fmla="*/ 0 h 37689"/>
                <a:gd name="connsiteX2" fmla="*/ 58709 w 58708"/>
                <a:gd name="connsiteY2" fmla="*/ 37690 h 37689"/>
                <a:gd name="connsiteX3" fmla="*/ 0 w 58708"/>
                <a:gd name="connsiteY3" fmla="*/ 37690 h 37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708" h="37689">
                  <a:moveTo>
                    <a:pt x="0" y="0"/>
                  </a:moveTo>
                  <a:lnTo>
                    <a:pt x="58709" y="0"/>
                  </a:lnTo>
                  <a:lnTo>
                    <a:pt x="58709" y="37690"/>
                  </a:lnTo>
                  <a:lnTo>
                    <a:pt x="0" y="37690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30312AC-5CC6-4DC6-B8BA-D018923EF76F}"/>
                </a:ext>
              </a:extLst>
            </p:cNvPr>
            <p:cNvSpPr/>
            <p:nvPr/>
          </p:nvSpPr>
          <p:spPr>
            <a:xfrm>
              <a:off x="3159928" y="4268375"/>
              <a:ext cx="58708" cy="37689"/>
            </a:xfrm>
            <a:custGeom>
              <a:avLst/>
              <a:gdLst>
                <a:gd name="connsiteX0" fmla="*/ 0 w 58708"/>
                <a:gd name="connsiteY0" fmla="*/ 0 h 37689"/>
                <a:gd name="connsiteX1" fmla="*/ 58709 w 58708"/>
                <a:gd name="connsiteY1" fmla="*/ 0 h 37689"/>
                <a:gd name="connsiteX2" fmla="*/ 58709 w 58708"/>
                <a:gd name="connsiteY2" fmla="*/ 37690 h 37689"/>
                <a:gd name="connsiteX3" fmla="*/ 0 w 58708"/>
                <a:gd name="connsiteY3" fmla="*/ 37690 h 37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708" h="37689">
                  <a:moveTo>
                    <a:pt x="0" y="0"/>
                  </a:moveTo>
                  <a:lnTo>
                    <a:pt x="58709" y="0"/>
                  </a:lnTo>
                  <a:lnTo>
                    <a:pt x="58709" y="37690"/>
                  </a:lnTo>
                  <a:lnTo>
                    <a:pt x="0" y="37690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98E4571-9698-4DC2-AD64-53D24772AAF0}"/>
                </a:ext>
              </a:extLst>
            </p:cNvPr>
            <p:cNvSpPr/>
            <p:nvPr/>
          </p:nvSpPr>
          <p:spPr>
            <a:xfrm>
              <a:off x="3538419" y="3891915"/>
              <a:ext cx="37979" cy="58418"/>
            </a:xfrm>
            <a:custGeom>
              <a:avLst/>
              <a:gdLst>
                <a:gd name="connsiteX0" fmla="*/ 0 w 37979"/>
                <a:gd name="connsiteY0" fmla="*/ 0 h 58418"/>
                <a:gd name="connsiteX1" fmla="*/ 37980 w 37979"/>
                <a:gd name="connsiteY1" fmla="*/ 0 h 58418"/>
                <a:gd name="connsiteX2" fmla="*/ 37980 w 37979"/>
                <a:gd name="connsiteY2" fmla="*/ 58419 h 58418"/>
                <a:gd name="connsiteX3" fmla="*/ 0 w 37979"/>
                <a:gd name="connsiteY3" fmla="*/ 58419 h 58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9" h="58418">
                  <a:moveTo>
                    <a:pt x="0" y="0"/>
                  </a:moveTo>
                  <a:lnTo>
                    <a:pt x="37980" y="0"/>
                  </a:lnTo>
                  <a:lnTo>
                    <a:pt x="37980" y="58419"/>
                  </a:lnTo>
                  <a:lnTo>
                    <a:pt x="0" y="58419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46156E32-8782-4AD0-8D36-98D8CD34AA36}"/>
                </a:ext>
              </a:extLst>
            </p:cNvPr>
            <p:cNvSpPr/>
            <p:nvPr/>
          </p:nvSpPr>
          <p:spPr>
            <a:xfrm>
              <a:off x="3372004" y="3891915"/>
              <a:ext cx="37979" cy="58418"/>
            </a:xfrm>
            <a:custGeom>
              <a:avLst/>
              <a:gdLst>
                <a:gd name="connsiteX0" fmla="*/ 0 w 37979"/>
                <a:gd name="connsiteY0" fmla="*/ 0 h 58418"/>
                <a:gd name="connsiteX1" fmla="*/ 37980 w 37979"/>
                <a:gd name="connsiteY1" fmla="*/ 0 h 58418"/>
                <a:gd name="connsiteX2" fmla="*/ 37980 w 37979"/>
                <a:gd name="connsiteY2" fmla="*/ 58419 h 58418"/>
                <a:gd name="connsiteX3" fmla="*/ 0 w 37979"/>
                <a:gd name="connsiteY3" fmla="*/ 58419 h 58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9" h="58418">
                  <a:moveTo>
                    <a:pt x="0" y="0"/>
                  </a:moveTo>
                  <a:lnTo>
                    <a:pt x="37980" y="0"/>
                  </a:lnTo>
                  <a:lnTo>
                    <a:pt x="37980" y="58419"/>
                  </a:lnTo>
                  <a:lnTo>
                    <a:pt x="0" y="58419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075A92A-8A06-40EC-9018-FB9F4DACB59C}"/>
                </a:ext>
              </a:extLst>
            </p:cNvPr>
            <p:cNvSpPr/>
            <p:nvPr/>
          </p:nvSpPr>
          <p:spPr>
            <a:xfrm>
              <a:off x="3455212" y="3891915"/>
              <a:ext cx="37979" cy="58418"/>
            </a:xfrm>
            <a:custGeom>
              <a:avLst/>
              <a:gdLst>
                <a:gd name="connsiteX0" fmla="*/ 0 w 37979"/>
                <a:gd name="connsiteY0" fmla="*/ 0 h 58418"/>
                <a:gd name="connsiteX1" fmla="*/ 37980 w 37979"/>
                <a:gd name="connsiteY1" fmla="*/ 0 h 58418"/>
                <a:gd name="connsiteX2" fmla="*/ 37980 w 37979"/>
                <a:gd name="connsiteY2" fmla="*/ 58419 h 58418"/>
                <a:gd name="connsiteX3" fmla="*/ 0 w 37979"/>
                <a:gd name="connsiteY3" fmla="*/ 58419 h 58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9" h="58418">
                  <a:moveTo>
                    <a:pt x="0" y="0"/>
                  </a:moveTo>
                  <a:lnTo>
                    <a:pt x="37980" y="0"/>
                  </a:lnTo>
                  <a:lnTo>
                    <a:pt x="37980" y="58419"/>
                  </a:lnTo>
                  <a:lnTo>
                    <a:pt x="0" y="58419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D9AFC9E-17A8-44F9-8471-2AB9B412FDDA}"/>
                </a:ext>
              </a:extLst>
            </p:cNvPr>
            <p:cNvSpPr/>
            <p:nvPr/>
          </p:nvSpPr>
          <p:spPr>
            <a:xfrm>
              <a:off x="3538419" y="4371876"/>
              <a:ext cx="37979" cy="58418"/>
            </a:xfrm>
            <a:custGeom>
              <a:avLst/>
              <a:gdLst>
                <a:gd name="connsiteX0" fmla="*/ 0 w 37979"/>
                <a:gd name="connsiteY0" fmla="*/ 0 h 58418"/>
                <a:gd name="connsiteX1" fmla="*/ 37980 w 37979"/>
                <a:gd name="connsiteY1" fmla="*/ 0 h 58418"/>
                <a:gd name="connsiteX2" fmla="*/ 37980 w 37979"/>
                <a:gd name="connsiteY2" fmla="*/ 58419 h 58418"/>
                <a:gd name="connsiteX3" fmla="*/ 0 w 37979"/>
                <a:gd name="connsiteY3" fmla="*/ 58419 h 58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9" h="58418">
                  <a:moveTo>
                    <a:pt x="0" y="0"/>
                  </a:moveTo>
                  <a:lnTo>
                    <a:pt x="37980" y="0"/>
                  </a:lnTo>
                  <a:lnTo>
                    <a:pt x="37980" y="58419"/>
                  </a:lnTo>
                  <a:lnTo>
                    <a:pt x="0" y="58419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6696C96-063D-48BC-BDC3-1D0C3600AB97}"/>
                </a:ext>
              </a:extLst>
            </p:cNvPr>
            <p:cNvSpPr/>
            <p:nvPr/>
          </p:nvSpPr>
          <p:spPr>
            <a:xfrm>
              <a:off x="3642355" y="4268375"/>
              <a:ext cx="58708" cy="37689"/>
            </a:xfrm>
            <a:custGeom>
              <a:avLst/>
              <a:gdLst>
                <a:gd name="connsiteX0" fmla="*/ 0 w 58708"/>
                <a:gd name="connsiteY0" fmla="*/ 0 h 37689"/>
                <a:gd name="connsiteX1" fmla="*/ 58709 w 58708"/>
                <a:gd name="connsiteY1" fmla="*/ 0 h 37689"/>
                <a:gd name="connsiteX2" fmla="*/ 58709 w 58708"/>
                <a:gd name="connsiteY2" fmla="*/ 37690 h 37689"/>
                <a:gd name="connsiteX3" fmla="*/ 0 w 58708"/>
                <a:gd name="connsiteY3" fmla="*/ 37690 h 37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708" h="37689">
                  <a:moveTo>
                    <a:pt x="0" y="0"/>
                  </a:moveTo>
                  <a:lnTo>
                    <a:pt x="58709" y="0"/>
                  </a:lnTo>
                  <a:lnTo>
                    <a:pt x="58709" y="37690"/>
                  </a:lnTo>
                  <a:lnTo>
                    <a:pt x="0" y="37690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CFF0C089-E8B5-4F96-890E-B737BFC126CE}"/>
                </a:ext>
              </a:extLst>
            </p:cNvPr>
            <p:cNvSpPr/>
            <p:nvPr/>
          </p:nvSpPr>
          <p:spPr>
            <a:xfrm>
              <a:off x="3288797" y="4371876"/>
              <a:ext cx="37979" cy="58418"/>
            </a:xfrm>
            <a:custGeom>
              <a:avLst/>
              <a:gdLst>
                <a:gd name="connsiteX0" fmla="*/ 0 w 37979"/>
                <a:gd name="connsiteY0" fmla="*/ 0 h 58418"/>
                <a:gd name="connsiteX1" fmla="*/ 37980 w 37979"/>
                <a:gd name="connsiteY1" fmla="*/ 0 h 58418"/>
                <a:gd name="connsiteX2" fmla="*/ 37980 w 37979"/>
                <a:gd name="connsiteY2" fmla="*/ 58419 h 58418"/>
                <a:gd name="connsiteX3" fmla="*/ 0 w 37979"/>
                <a:gd name="connsiteY3" fmla="*/ 58419 h 58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9" h="58418">
                  <a:moveTo>
                    <a:pt x="0" y="0"/>
                  </a:moveTo>
                  <a:lnTo>
                    <a:pt x="37980" y="0"/>
                  </a:lnTo>
                  <a:lnTo>
                    <a:pt x="37980" y="58419"/>
                  </a:lnTo>
                  <a:lnTo>
                    <a:pt x="0" y="58419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E7294F02-C624-44EC-9DA0-A4642EB5883A}"/>
                </a:ext>
              </a:extLst>
            </p:cNvPr>
            <p:cNvSpPr/>
            <p:nvPr/>
          </p:nvSpPr>
          <p:spPr>
            <a:xfrm>
              <a:off x="3642355" y="4185603"/>
              <a:ext cx="58708" cy="37689"/>
            </a:xfrm>
            <a:custGeom>
              <a:avLst/>
              <a:gdLst>
                <a:gd name="connsiteX0" fmla="*/ 0 w 58708"/>
                <a:gd name="connsiteY0" fmla="*/ 0 h 37689"/>
                <a:gd name="connsiteX1" fmla="*/ 58709 w 58708"/>
                <a:gd name="connsiteY1" fmla="*/ 0 h 37689"/>
                <a:gd name="connsiteX2" fmla="*/ 58709 w 58708"/>
                <a:gd name="connsiteY2" fmla="*/ 37690 h 37689"/>
                <a:gd name="connsiteX3" fmla="*/ 0 w 58708"/>
                <a:gd name="connsiteY3" fmla="*/ 37690 h 37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708" h="37689">
                  <a:moveTo>
                    <a:pt x="0" y="0"/>
                  </a:moveTo>
                  <a:lnTo>
                    <a:pt x="58709" y="0"/>
                  </a:lnTo>
                  <a:lnTo>
                    <a:pt x="58709" y="37690"/>
                  </a:lnTo>
                  <a:lnTo>
                    <a:pt x="0" y="37690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F9061EB8-8680-43D8-B2AB-560274C747B8}"/>
                </a:ext>
              </a:extLst>
            </p:cNvPr>
            <p:cNvSpPr/>
            <p:nvPr/>
          </p:nvSpPr>
          <p:spPr>
            <a:xfrm>
              <a:off x="3642355" y="4102976"/>
              <a:ext cx="58708" cy="37689"/>
            </a:xfrm>
            <a:custGeom>
              <a:avLst/>
              <a:gdLst>
                <a:gd name="connsiteX0" fmla="*/ 0 w 58708"/>
                <a:gd name="connsiteY0" fmla="*/ 0 h 37689"/>
                <a:gd name="connsiteX1" fmla="*/ 58709 w 58708"/>
                <a:gd name="connsiteY1" fmla="*/ 0 h 37689"/>
                <a:gd name="connsiteX2" fmla="*/ 58709 w 58708"/>
                <a:gd name="connsiteY2" fmla="*/ 37690 h 37689"/>
                <a:gd name="connsiteX3" fmla="*/ 0 w 58708"/>
                <a:gd name="connsiteY3" fmla="*/ 37690 h 37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708" h="37689">
                  <a:moveTo>
                    <a:pt x="0" y="0"/>
                  </a:moveTo>
                  <a:lnTo>
                    <a:pt x="58709" y="0"/>
                  </a:lnTo>
                  <a:lnTo>
                    <a:pt x="58709" y="37690"/>
                  </a:lnTo>
                  <a:lnTo>
                    <a:pt x="0" y="37690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6A28798C-31F6-42E5-BC8B-FA6DE3C62E56}"/>
                </a:ext>
              </a:extLst>
            </p:cNvPr>
            <p:cNvSpPr/>
            <p:nvPr/>
          </p:nvSpPr>
          <p:spPr>
            <a:xfrm>
              <a:off x="3372004" y="4371876"/>
              <a:ext cx="37979" cy="58418"/>
            </a:xfrm>
            <a:custGeom>
              <a:avLst/>
              <a:gdLst>
                <a:gd name="connsiteX0" fmla="*/ 0 w 37979"/>
                <a:gd name="connsiteY0" fmla="*/ 0 h 58418"/>
                <a:gd name="connsiteX1" fmla="*/ 37980 w 37979"/>
                <a:gd name="connsiteY1" fmla="*/ 0 h 58418"/>
                <a:gd name="connsiteX2" fmla="*/ 37980 w 37979"/>
                <a:gd name="connsiteY2" fmla="*/ 58419 h 58418"/>
                <a:gd name="connsiteX3" fmla="*/ 0 w 37979"/>
                <a:gd name="connsiteY3" fmla="*/ 58419 h 58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9" h="58418">
                  <a:moveTo>
                    <a:pt x="0" y="0"/>
                  </a:moveTo>
                  <a:lnTo>
                    <a:pt x="37980" y="0"/>
                  </a:lnTo>
                  <a:lnTo>
                    <a:pt x="37980" y="58419"/>
                  </a:lnTo>
                  <a:lnTo>
                    <a:pt x="0" y="58419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166C4B0B-6BCB-4F4B-A638-CB52263C7D6C}"/>
                </a:ext>
              </a:extLst>
            </p:cNvPr>
            <p:cNvSpPr/>
            <p:nvPr/>
          </p:nvSpPr>
          <p:spPr>
            <a:xfrm>
              <a:off x="3455212" y="4371876"/>
              <a:ext cx="37979" cy="58418"/>
            </a:xfrm>
            <a:custGeom>
              <a:avLst/>
              <a:gdLst>
                <a:gd name="connsiteX0" fmla="*/ 0 w 37979"/>
                <a:gd name="connsiteY0" fmla="*/ 0 h 58418"/>
                <a:gd name="connsiteX1" fmla="*/ 37980 w 37979"/>
                <a:gd name="connsiteY1" fmla="*/ 0 h 58418"/>
                <a:gd name="connsiteX2" fmla="*/ 37980 w 37979"/>
                <a:gd name="connsiteY2" fmla="*/ 58419 h 58418"/>
                <a:gd name="connsiteX3" fmla="*/ 0 w 37979"/>
                <a:gd name="connsiteY3" fmla="*/ 58419 h 58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9" h="58418">
                  <a:moveTo>
                    <a:pt x="0" y="0"/>
                  </a:moveTo>
                  <a:lnTo>
                    <a:pt x="37980" y="0"/>
                  </a:lnTo>
                  <a:lnTo>
                    <a:pt x="37980" y="58419"/>
                  </a:lnTo>
                  <a:lnTo>
                    <a:pt x="0" y="58419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B1F1F01D-E497-4199-8B99-7763D86CE6FF}"/>
                </a:ext>
              </a:extLst>
            </p:cNvPr>
            <p:cNvSpPr/>
            <p:nvPr/>
          </p:nvSpPr>
          <p:spPr>
            <a:xfrm>
              <a:off x="3642355" y="4020204"/>
              <a:ext cx="58708" cy="37689"/>
            </a:xfrm>
            <a:custGeom>
              <a:avLst/>
              <a:gdLst>
                <a:gd name="connsiteX0" fmla="*/ 0 w 58708"/>
                <a:gd name="connsiteY0" fmla="*/ 0 h 37689"/>
                <a:gd name="connsiteX1" fmla="*/ 58709 w 58708"/>
                <a:gd name="connsiteY1" fmla="*/ 0 h 37689"/>
                <a:gd name="connsiteX2" fmla="*/ 58709 w 58708"/>
                <a:gd name="connsiteY2" fmla="*/ 37690 h 37689"/>
                <a:gd name="connsiteX3" fmla="*/ 0 w 58708"/>
                <a:gd name="connsiteY3" fmla="*/ 37690 h 37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708" h="37689">
                  <a:moveTo>
                    <a:pt x="0" y="0"/>
                  </a:moveTo>
                  <a:lnTo>
                    <a:pt x="58709" y="0"/>
                  </a:lnTo>
                  <a:lnTo>
                    <a:pt x="58709" y="37690"/>
                  </a:lnTo>
                  <a:lnTo>
                    <a:pt x="0" y="37690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2DD65895-A146-47B2-B268-8A49B5B87450}"/>
              </a:ext>
            </a:extLst>
          </p:cNvPr>
          <p:cNvSpPr txBox="1"/>
          <p:nvPr/>
        </p:nvSpPr>
        <p:spPr>
          <a:xfrm>
            <a:off x="4707178" y="2178332"/>
            <a:ext cx="2842497" cy="1198875"/>
          </a:xfrm>
          <a:prstGeom prst="rect">
            <a:avLst/>
          </a:prstGeom>
        </p:spPr>
        <p:txBody>
          <a:bodyPr wrap="square" lIns="0" tIns="36000" rIns="0" bIns="54000" rtlCol="0" anchor="t">
            <a:spAutoFit/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Доказанная эффективность технологий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B13580D-A42A-4467-9C35-E526AD74E89C}"/>
              </a:ext>
            </a:extLst>
          </p:cNvPr>
          <p:cNvSpPr txBox="1"/>
          <p:nvPr/>
        </p:nvSpPr>
        <p:spPr>
          <a:xfrm>
            <a:off x="4707178" y="4850980"/>
            <a:ext cx="2839778" cy="829543"/>
          </a:xfrm>
          <a:prstGeom prst="rect">
            <a:avLst/>
          </a:prstGeom>
        </p:spPr>
        <p:txBody>
          <a:bodyPr wrap="square" lIns="0" tIns="36000" rIns="0" bIns="54000" rtlCol="0" anchor="t">
            <a:spAutoFit/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Высокий статус</a:t>
            </a:r>
            <a:b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</a:b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в индустрии ИБ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F0C75C59-210F-4CAB-9B57-05549BF63BFA}"/>
              </a:ext>
            </a:extLst>
          </p:cNvPr>
          <p:cNvGrpSpPr/>
          <p:nvPr/>
        </p:nvGrpSpPr>
        <p:grpSpPr>
          <a:xfrm>
            <a:off x="4721948" y="4072108"/>
            <a:ext cx="625169" cy="576800"/>
            <a:chOff x="3642623" y="-661893"/>
            <a:chExt cx="607386" cy="560393"/>
          </a:xfrm>
          <a:gradFill flip="none" rotWithShape="1">
            <a:gsLst>
              <a:gs pos="0">
                <a:schemeClr val="accent1"/>
              </a:gs>
              <a:gs pos="100000">
                <a:srgbClr val="FF694A"/>
              </a:gs>
              <a:gs pos="75000">
                <a:srgbClr val="FFE810"/>
              </a:gs>
              <a:gs pos="50000">
                <a:schemeClr val="accent2"/>
              </a:gs>
            </a:gsLst>
            <a:lin ang="0" scaled="1"/>
            <a:tileRect/>
          </a:gradFill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474B3EA8-4CC1-4B24-B53C-4A1DE986737B}"/>
                </a:ext>
              </a:extLst>
            </p:cNvPr>
            <p:cNvSpPr/>
            <p:nvPr/>
          </p:nvSpPr>
          <p:spPr>
            <a:xfrm>
              <a:off x="3878200" y="-574533"/>
              <a:ext cx="164476" cy="156372"/>
            </a:xfrm>
            <a:custGeom>
              <a:avLst/>
              <a:gdLst>
                <a:gd name="connsiteX0" fmla="*/ 82238 w 164476"/>
                <a:gd name="connsiteY0" fmla="*/ 0 h 156372"/>
                <a:gd name="connsiteX1" fmla="*/ 107614 w 164476"/>
                <a:gd name="connsiteY1" fmla="*/ 51549 h 156372"/>
                <a:gd name="connsiteX2" fmla="*/ 164477 w 164476"/>
                <a:gd name="connsiteY2" fmla="*/ 59786 h 156372"/>
                <a:gd name="connsiteX3" fmla="*/ 123424 w 164476"/>
                <a:gd name="connsiteY3" fmla="*/ 99909 h 156372"/>
                <a:gd name="connsiteX4" fmla="*/ 133123 w 164476"/>
                <a:gd name="connsiteY4" fmla="*/ 156373 h 156372"/>
                <a:gd name="connsiteX5" fmla="*/ 82238 w 164476"/>
                <a:gd name="connsiteY5" fmla="*/ 129669 h 156372"/>
                <a:gd name="connsiteX6" fmla="*/ 31487 w 164476"/>
                <a:gd name="connsiteY6" fmla="*/ 156373 h 156372"/>
                <a:gd name="connsiteX7" fmla="*/ 41186 w 164476"/>
                <a:gd name="connsiteY7" fmla="*/ 99909 h 156372"/>
                <a:gd name="connsiteX8" fmla="*/ 0 w 164476"/>
                <a:gd name="connsiteY8" fmla="*/ 59786 h 156372"/>
                <a:gd name="connsiteX9" fmla="*/ 56863 w 164476"/>
                <a:gd name="connsiteY9" fmla="*/ 51549 h 156372"/>
                <a:gd name="connsiteX10" fmla="*/ 82238 w 164476"/>
                <a:gd name="connsiteY10" fmla="*/ 0 h 156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4476" h="156372">
                  <a:moveTo>
                    <a:pt x="82238" y="0"/>
                  </a:moveTo>
                  <a:lnTo>
                    <a:pt x="107614" y="51549"/>
                  </a:lnTo>
                  <a:lnTo>
                    <a:pt x="164477" y="59786"/>
                  </a:lnTo>
                  <a:lnTo>
                    <a:pt x="123424" y="99909"/>
                  </a:lnTo>
                  <a:lnTo>
                    <a:pt x="133123" y="156373"/>
                  </a:lnTo>
                  <a:lnTo>
                    <a:pt x="82238" y="129669"/>
                  </a:lnTo>
                  <a:lnTo>
                    <a:pt x="31487" y="156373"/>
                  </a:lnTo>
                  <a:lnTo>
                    <a:pt x="41186" y="99909"/>
                  </a:lnTo>
                  <a:lnTo>
                    <a:pt x="0" y="59786"/>
                  </a:lnTo>
                  <a:lnTo>
                    <a:pt x="56863" y="51549"/>
                  </a:lnTo>
                  <a:lnTo>
                    <a:pt x="82238" y="0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78A2649E-EE3F-4D51-A571-D01F1D491FB5}"/>
                </a:ext>
              </a:extLst>
            </p:cNvPr>
            <p:cNvSpPr/>
            <p:nvPr/>
          </p:nvSpPr>
          <p:spPr>
            <a:xfrm>
              <a:off x="3642623" y="-376646"/>
              <a:ext cx="607386" cy="275146"/>
            </a:xfrm>
            <a:custGeom>
              <a:avLst/>
              <a:gdLst>
                <a:gd name="connsiteX0" fmla="*/ 63713 w 607386"/>
                <a:gd name="connsiteY0" fmla="*/ 225782 h 275146"/>
                <a:gd name="connsiteX1" fmla="*/ 59859 w 607386"/>
                <a:gd name="connsiteY1" fmla="*/ 229901 h 275146"/>
                <a:gd name="connsiteX2" fmla="*/ 59723 w 607386"/>
                <a:gd name="connsiteY2" fmla="*/ 229901 h 275146"/>
                <a:gd name="connsiteX3" fmla="*/ 31160 w 607386"/>
                <a:gd name="connsiteY3" fmla="*/ 229901 h 275146"/>
                <a:gd name="connsiteX4" fmla="*/ 27177 w 607386"/>
                <a:gd name="connsiteY4" fmla="*/ 225915 h 275146"/>
                <a:gd name="connsiteX5" fmla="*/ 27177 w 607386"/>
                <a:gd name="connsiteY5" fmla="*/ 225782 h 275146"/>
                <a:gd name="connsiteX6" fmla="*/ 27177 w 607386"/>
                <a:gd name="connsiteY6" fmla="*/ 41507 h 275146"/>
                <a:gd name="connsiteX7" fmla="*/ 30894 w 607386"/>
                <a:gd name="connsiteY7" fmla="*/ 37521 h 275146"/>
                <a:gd name="connsiteX8" fmla="*/ 31160 w 607386"/>
                <a:gd name="connsiteY8" fmla="*/ 37521 h 275146"/>
                <a:gd name="connsiteX9" fmla="*/ 59989 w 607386"/>
                <a:gd name="connsiteY9" fmla="*/ 37521 h 275146"/>
                <a:gd name="connsiteX10" fmla="*/ 63979 w 607386"/>
                <a:gd name="connsiteY10" fmla="*/ 41241 h 275146"/>
                <a:gd name="connsiteX11" fmla="*/ 63979 w 607386"/>
                <a:gd name="connsiteY11" fmla="*/ 41507 h 275146"/>
                <a:gd name="connsiteX12" fmla="*/ 353338 w 607386"/>
                <a:gd name="connsiteY12" fmla="*/ 247436 h 275146"/>
                <a:gd name="connsiteX13" fmla="*/ 220481 w 607386"/>
                <a:gd name="connsiteY13" fmla="*/ 247436 h 275146"/>
                <a:gd name="connsiteX14" fmla="*/ 190855 w 607386"/>
                <a:gd name="connsiteY14" fmla="*/ 242123 h 275146"/>
                <a:gd name="connsiteX15" fmla="*/ 89752 w 607386"/>
                <a:gd name="connsiteY15" fmla="*/ 204523 h 275146"/>
                <a:gd name="connsiteX16" fmla="*/ 89752 w 607386"/>
                <a:gd name="connsiteY16" fmla="*/ 74057 h 275146"/>
                <a:gd name="connsiteX17" fmla="*/ 92671 w 607386"/>
                <a:gd name="connsiteY17" fmla="*/ 74057 h 275146"/>
                <a:gd name="connsiteX18" fmla="*/ 175441 w 607386"/>
                <a:gd name="connsiteY18" fmla="*/ 96512 h 275146"/>
                <a:gd name="connsiteX19" fmla="*/ 180092 w 607386"/>
                <a:gd name="connsiteY19" fmla="*/ 99168 h 275146"/>
                <a:gd name="connsiteX20" fmla="*/ 234429 w 607386"/>
                <a:gd name="connsiteY20" fmla="*/ 120690 h 275146"/>
                <a:gd name="connsiteX21" fmla="*/ 333014 w 607386"/>
                <a:gd name="connsiteY21" fmla="*/ 131984 h 275146"/>
                <a:gd name="connsiteX22" fmla="*/ 361973 w 607386"/>
                <a:gd name="connsiteY22" fmla="*/ 161478 h 275146"/>
                <a:gd name="connsiteX23" fmla="*/ 361973 w 607386"/>
                <a:gd name="connsiteY23" fmla="*/ 163472 h 275146"/>
                <a:gd name="connsiteX24" fmla="*/ 321454 w 607386"/>
                <a:gd name="connsiteY24" fmla="*/ 163472 h 275146"/>
                <a:gd name="connsiteX25" fmla="*/ 249978 w 607386"/>
                <a:gd name="connsiteY25" fmla="*/ 160018 h 275146"/>
                <a:gd name="connsiteX26" fmla="*/ 232969 w 607386"/>
                <a:gd name="connsiteY26" fmla="*/ 157491 h 275146"/>
                <a:gd name="connsiteX27" fmla="*/ 223271 w 607386"/>
                <a:gd name="connsiteY27" fmla="*/ 159885 h 275146"/>
                <a:gd name="connsiteX28" fmla="*/ 218224 w 607386"/>
                <a:gd name="connsiteY28" fmla="*/ 168519 h 275146"/>
                <a:gd name="connsiteX29" fmla="*/ 220611 w 607386"/>
                <a:gd name="connsiteY29" fmla="*/ 178085 h 275146"/>
                <a:gd name="connsiteX30" fmla="*/ 229116 w 607386"/>
                <a:gd name="connsiteY30" fmla="*/ 183135 h 275146"/>
                <a:gd name="connsiteX31" fmla="*/ 246255 w 607386"/>
                <a:gd name="connsiteY31" fmla="*/ 185659 h 275146"/>
                <a:gd name="connsiteX32" fmla="*/ 324107 w 607386"/>
                <a:gd name="connsiteY32" fmla="*/ 189246 h 275146"/>
                <a:gd name="connsiteX33" fmla="*/ 374726 w 607386"/>
                <a:gd name="connsiteY33" fmla="*/ 189246 h 275146"/>
                <a:gd name="connsiteX34" fmla="*/ 379910 w 607386"/>
                <a:gd name="connsiteY34" fmla="*/ 188049 h 275146"/>
                <a:gd name="connsiteX35" fmla="*/ 542394 w 607386"/>
                <a:gd name="connsiteY35" fmla="*/ 116573 h 275146"/>
                <a:gd name="connsiteX36" fmla="*/ 566571 w 607386"/>
                <a:gd name="connsiteY36" fmla="*/ 120028 h 275146"/>
                <a:gd name="connsiteX37" fmla="*/ 564716 w 607386"/>
                <a:gd name="connsiteY37" fmla="*/ 140485 h 275146"/>
                <a:gd name="connsiteX38" fmla="*/ 399040 w 607386"/>
                <a:gd name="connsiteY38" fmla="*/ 233485 h 275146"/>
                <a:gd name="connsiteX39" fmla="*/ 353468 w 607386"/>
                <a:gd name="connsiteY39" fmla="*/ 246771 h 275146"/>
                <a:gd name="connsiteX40" fmla="*/ 593409 w 607386"/>
                <a:gd name="connsiteY40" fmla="*/ 100628 h 275146"/>
                <a:gd name="connsiteX41" fmla="*/ 528842 w 607386"/>
                <a:gd name="connsiteY41" fmla="*/ 85883 h 275146"/>
                <a:gd name="connsiteX42" fmla="*/ 392132 w 607386"/>
                <a:gd name="connsiteY42" fmla="*/ 146067 h 275146"/>
                <a:gd name="connsiteX43" fmla="*/ 336861 w 607386"/>
                <a:gd name="connsiteY43" fmla="*/ 98370 h 275146"/>
                <a:gd name="connsiteX44" fmla="*/ 238548 w 607386"/>
                <a:gd name="connsiteY44" fmla="*/ 87080 h 275146"/>
                <a:gd name="connsiteX45" fmla="*/ 196965 w 607386"/>
                <a:gd name="connsiteY45" fmla="*/ 70073 h 275146"/>
                <a:gd name="connsiteX46" fmla="*/ 191918 w 607386"/>
                <a:gd name="connsiteY46" fmla="*/ 67018 h 275146"/>
                <a:gd name="connsiteX47" fmla="*/ 96525 w 607386"/>
                <a:gd name="connsiteY47" fmla="*/ 40447 h 275146"/>
                <a:gd name="connsiteX48" fmla="*/ 96525 w 607386"/>
                <a:gd name="connsiteY48" fmla="*/ 40447 h 275146"/>
                <a:gd name="connsiteX49" fmla="*/ 59859 w 607386"/>
                <a:gd name="connsiteY49" fmla="*/ 3778 h 275146"/>
                <a:gd name="connsiteX50" fmla="*/ 31160 w 607386"/>
                <a:gd name="connsiteY50" fmla="*/ 3778 h 275146"/>
                <a:gd name="connsiteX51" fmla="*/ -5505 w 607386"/>
                <a:gd name="connsiteY51" fmla="*/ 40447 h 275146"/>
                <a:gd name="connsiteX52" fmla="*/ -5505 w 607386"/>
                <a:gd name="connsiteY52" fmla="*/ 224718 h 275146"/>
                <a:gd name="connsiteX53" fmla="*/ 31160 w 607386"/>
                <a:gd name="connsiteY53" fmla="*/ 261386 h 275146"/>
                <a:gd name="connsiteX54" fmla="*/ 59989 w 607386"/>
                <a:gd name="connsiteY54" fmla="*/ 261386 h 275146"/>
                <a:gd name="connsiteX55" fmla="*/ 93469 w 607386"/>
                <a:gd name="connsiteY55" fmla="*/ 239466 h 275146"/>
                <a:gd name="connsiteX56" fmla="*/ 179560 w 607386"/>
                <a:gd name="connsiteY56" fmla="*/ 271617 h 275146"/>
                <a:gd name="connsiteX57" fmla="*/ 220611 w 607386"/>
                <a:gd name="connsiteY57" fmla="*/ 278925 h 275146"/>
                <a:gd name="connsiteX58" fmla="*/ 353468 w 607386"/>
                <a:gd name="connsiteY58" fmla="*/ 278925 h 275146"/>
                <a:gd name="connsiteX59" fmla="*/ 415913 w 607386"/>
                <a:gd name="connsiteY59" fmla="*/ 261120 h 275146"/>
                <a:gd name="connsiteX60" fmla="*/ 582121 w 607386"/>
                <a:gd name="connsiteY60" fmla="*/ 167323 h 275146"/>
                <a:gd name="connsiteX61" fmla="*/ 600454 w 607386"/>
                <a:gd name="connsiteY61" fmla="*/ 139956 h 275146"/>
                <a:gd name="connsiteX62" fmla="*/ 593409 w 607386"/>
                <a:gd name="connsiteY62" fmla="*/ 100894 h 275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7386" h="275146">
                  <a:moveTo>
                    <a:pt x="63713" y="225782"/>
                  </a:moveTo>
                  <a:cubicBezTo>
                    <a:pt x="63842" y="228039"/>
                    <a:pt x="62117" y="229768"/>
                    <a:pt x="59859" y="229901"/>
                  </a:cubicBezTo>
                  <a:cubicBezTo>
                    <a:pt x="59859" y="229901"/>
                    <a:pt x="59723" y="229901"/>
                    <a:pt x="59723" y="229901"/>
                  </a:cubicBezTo>
                  <a:lnTo>
                    <a:pt x="31160" y="229901"/>
                  </a:lnTo>
                  <a:cubicBezTo>
                    <a:pt x="28903" y="229901"/>
                    <a:pt x="27177" y="228172"/>
                    <a:pt x="27177" y="225915"/>
                  </a:cubicBezTo>
                  <a:cubicBezTo>
                    <a:pt x="27177" y="225915"/>
                    <a:pt x="27177" y="225782"/>
                    <a:pt x="27177" y="225782"/>
                  </a:cubicBezTo>
                  <a:lnTo>
                    <a:pt x="27177" y="41507"/>
                  </a:lnTo>
                  <a:cubicBezTo>
                    <a:pt x="27041" y="39383"/>
                    <a:pt x="28766" y="37654"/>
                    <a:pt x="30894" y="37521"/>
                  </a:cubicBezTo>
                  <a:cubicBezTo>
                    <a:pt x="31030" y="37521"/>
                    <a:pt x="31030" y="37521"/>
                    <a:pt x="31160" y="37521"/>
                  </a:cubicBezTo>
                  <a:lnTo>
                    <a:pt x="59989" y="37521"/>
                  </a:lnTo>
                  <a:cubicBezTo>
                    <a:pt x="62117" y="37388"/>
                    <a:pt x="63842" y="39117"/>
                    <a:pt x="63979" y="41241"/>
                  </a:cubicBezTo>
                  <a:cubicBezTo>
                    <a:pt x="63979" y="41374"/>
                    <a:pt x="63979" y="41374"/>
                    <a:pt x="63979" y="41507"/>
                  </a:cubicBezTo>
                  <a:close/>
                  <a:moveTo>
                    <a:pt x="353338" y="247436"/>
                  </a:moveTo>
                  <a:lnTo>
                    <a:pt x="220481" y="247436"/>
                  </a:lnTo>
                  <a:cubicBezTo>
                    <a:pt x="210387" y="247436"/>
                    <a:pt x="200287" y="245710"/>
                    <a:pt x="190855" y="242123"/>
                  </a:cubicBezTo>
                  <a:lnTo>
                    <a:pt x="89752" y="204523"/>
                  </a:lnTo>
                  <a:lnTo>
                    <a:pt x="89752" y="74057"/>
                  </a:lnTo>
                  <a:lnTo>
                    <a:pt x="92671" y="74057"/>
                  </a:lnTo>
                  <a:cubicBezTo>
                    <a:pt x="121766" y="74057"/>
                    <a:pt x="150336" y="81763"/>
                    <a:pt x="175441" y="96512"/>
                  </a:cubicBezTo>
                  <a:lnTo>
                    <a:pt x="180092" y="99168"/>
                  </a:lnTo>
                  <a:cubicBezTo>
                    <a:pt x="196433" y="110330"/>
                    <a:pt x="214902" y="117634"/>
                    <a:pt x="234429" y="120690"/>
                  </a:cubicBezTo>
                  <a:lnTo>
                    <a:pt x="333014" y="131984"/>
                  </a:lnTo>
                  <a:cubicBezTo>
                    <a:pt x="348155" y="134241"/>
                    <a:pt x="359981" y="146200"/>
                    <a:pt x="361973" y="161478"/>
                  </a:cubicBezTo>
                  <a:lnTo>
                    <a:pt x="361973" y="163472"/>
                  </a:lnTo>
                  <a:cubicBezTo>
                    <a:pt x="346034" y="163472"/>
                    <a:pt x="333014" y="163472"/>
                    <a:pt x="321454" y="163472"/>
                  </a:cubicBezTo>
                  <a:cubicBezTo>
                    <a:pt x="297536" y="164267"/>
                    <a:pt x="273624" y="163206"/>
                    <a:pt x="249978" y="160018"/>
                  </a:cubicBezTo>
                  <a:lnTo>
                    <a:pt x="232969" y="157491"/>
                  </a:lnTo>
                  <a:cubicBezTo>
                    <a:pt x="229518" y="156959"/>
                    <a:pt x="226060" y="157890"/>
                    <a:pt x="223271" y="159885"/>
                  </a:cubicBezTo>
                  <a:cubicBezTo>
                    <a:pt x="220481" y="162010"/>
                    <a:pt x="218756" y="165065"/>
                    <a:pt x="218224" y="168519"/>
                  </a:cubicBezTo>
                  <a:cubicBezTo>
                    <a:pt x="217822" y="171841"/>
                    <a:pt x="218620" y="175295"/>
                    <a:pt x="220611" y="178085"/>
                  </a:cubicBezTo>
                  <a:cubicBezTo>
                    <a:pt x="222739" y="180741"/>
                    <a:pt x="225794" y="182603"/>
                    <a:pt x="229116" y="183135"/>
                  </a:cubicBezTo>
                  <a:lnTo>
                    <a:pt x="246255" y="185659"/>
                  </a:lnTo>
                  <a:cubicBezTo>
                    <a:pt x="272028" y="189113"/>
                    <a:pt x="298068" y="190307"/>
                    <a:pt x="324107" y="189246"/>
                  </a:cubicBezTo>
                  <a:cubicBezTo>
                    <a:pt x="337393" y="189246"/>
                    <a:pt x="354266" y="189246"/>
                    <a:pt x="374726" y="189246"/>
                  </a:cubicBezTo>
                  <a:cubicBezTo>
                    <a:pt x="376588" y="189246"/>
                    <a:pt x="378314" y="188847"/>
                    <a:pt x="379910" y="188049"/>
                  </a:cubicBezTo>
                  <a:lnTo>
                    <a:pt x="542394" y="116573"/>
                  </a:lnTo>
                  <a:cubicBezTo>
                    <a:pt x="553285" y="111390"/>
                    <a:pt x="561524" y="112587"/>
                    <a:pt x="566571" y="120028"/>
                  </a:cubicBezTo>
                  <a:cubicBezTo>
                    <a:pt x="570956" y="126405"/>
                    <a:pt x="570159" y="135039"/>
                    <a:pt x="564716" y="140485"/>
                  </a:cubicBezTo>
                  <a:lnTo>
                    <a:pt x="399040" y="233485"/>
                  </a:lnTo>
                  <a:cubicBezTo>
                    <a:pt x="385489" y="242123"/>
                    <a:pt x="369679" y="246771"/>
                    <a:pt x="353468" y="246771"/>
                  </a:cubicBezTo>
                  <a:moveTo>
                    <a:pt x="593409" y="100628"/>
                  </a:moveTo>
                  <a:cubicBezTo>
                    <a:pt x="579065" y="79506"/>
                    <a:pt x="550898" y="73129"/>
                    <a:pt x="528842" y="85883"/>
                  </a:cubicBezTo>
                  <a:lnTo>
                    <a:pt x="392132" y="146067"/>
                  </a:lnTo>
                  <a:cubicBezTo>
                    <a:pt x="384827" y="120557"/>
                    <a:pt x="363173" y="101825"/>
                    <a:pt x="336861" y="98370"/>
                  </a:cubicBezTo>
                  <a:lnTo>
                    <a:pt x="238548" y="87080"/>
                  </a:lnTo>
                  <a:cubicBezTo>
                    <a:pt x="223537" y="84553"/>
                    <a:pt x="209453" y="78708"/>
                    <a:pt x="196965" y="70073"/>
                  </a:cubicBezTo>
                  <a:lnTo>
                    <a:pt x="191918" y="67018"/>
                  </a:lnTo>
                  <a:cubicBezTo>
                    <a:pt x="162953" y="50278"/>
                    <a:pt x="130005" y="41108"/>
                    <a:pt x="96525" y="40447"/>
                  </a:cubicBezTo>
                  <a:lnTo>
                    <a:pt x="96525" y="40447"/>
                  </a:lnTo>
                  <a:cubicBezTo>
                    <a:pt x="96395" y="20252"/>
                    <a:pt x="80054" y="3911"/>
                    <a:pt x="59859" y="3778"/>
                  </a:cubicBezTo>
                  <a:lnTo>
                    <a:pt x="31160" y="3778"/>
                  </a:lnTo>
                  <a:cubicBezTo>
                    <a:pt x="10966" y="3911"/>
                    <a:pt x="-5375" y="20252"/>
                    <a:pt x="-5505" y="40447"/>
                  </a:cubicBezTo>
                  <a:lnTo>
                    <a:pt x="-5505" y="224718"/>
                  </a:lnTo>
                  <a:cubicBezTo>
                    <a:pt x="-5375" y="244912"/>
                    <a:pt x="10966" y="261253"/>
                    <a:pt x="31160" y="261386"/>
                  </a:cubicBezTo>
                  <a:lnTo>
                    <a:pt x="59989" y="261386"/>
                  </a:lnTo>
                  <a:cubicBezTo>
                    <a:pt x="74468" y="261253"/>
                    <a:pt x="87624" y="252752"/>
                    <a:pt x="93469" y="239466"/>
                  </a:cubicBezTo>
                  <a:lnTo>
                    <a:pt x="179560" y="271617"/>
                  </a:lnTo>
                  <a:cubicBezTo>
                    <a:pt x="192716" y="276401"/>
                    <a:pt x="206664" y="278925"/>
                    <a:pt x="220611" y="278925"/>
                  </a:cubicBezTo>
                  <a:lnTo>
                    <a:pt x="353468" y="278925"/>
                  </a:lnTo>
                  <a:cubicBezTo>
                    <a:pt x="375524" y="278925"/>
                    <a:pt x="397179" y="272814"/>
                    <a:pt x="415913" y="261120"/>
                  </a:cubicBezTo>
                  <a:lnTo>
                    <a:pt x="582121" y="167323"/>
                  </a:lnTo>
                  <a:cubicBezTo>
                    <a:pt x="591683" y="161079"/>
                    <a:pt x="598326" y="151247"/>
                    <a:pt x="600454" y="139956"/>
                  </a:cubicBezTo>
                  <a:cubicBezTo>
                    <a:pt x="603775" y="126538"/>
                    <a:pt x="601251" y="112321"/>
                    <a:pt x="593409" y="100894"/>
                  </a:cubicBezTo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9BE413F7-3588-445A-AD87-AC77C2D2AFA6}"/>
                </a:ext>
              </a:extLst>
            </p:cNvPr>
            <p:cNvSpPr/>
            <p:nvPr/>
          </p:nvSpPr>
          <p:spPr>
            <a:xfrm>
              <a:off x="3797931" y="-661893"/>
              <a:ext cx="334931" cy="334935"/>
            </a:xfrm>
            <a:custGeom>
              <a:avLst/>
              <a:gdLst>
                <a:gd name="connsiteX0" fmla="*/ 162026 w 334931"/>
                <a:gd name="connsiteY0" fmla="*/ 338713 h 334935"/>
                <a:gd name="connsiteX1" fmla="*/ -5505 w 334931"/>
                <a:gd name="connsiteY1" fmla="*/ 171179 h 334935"/>
                <a:gd name="connsiteX2" fmla="*/ 162026 w 334931"/>
                <a:gd name="connsiteY2" fmla="*/ 3778 h 334935"/>
                <a:gd name="connsiteX3" fmla="*/ 329427 w 334931"/>
                <a:gd name="connsiteY3" fmla="*/ 171179 h 334935"/>
                <a:gd name="connsiteX4" fmla="*/ 162026 w 334931"/>
                <a:gd name="connsiteY4" fmla="*/ 338713 h 334935"/>
                <a:gd name="connsiteX5" fmla="*/ 162026 w 334931"/>
                <a:gd name="connsiteY5" fmla="*/ 36330 h 334935"/>
                <a:gd name="connsiteX6" fmla="*/ 27041 w 334931"/>
                <a:gd name="connsiteY6" fmla="*/ 171179 h 334935"/>
                <a:gd name="connsiteX7" fmla="*/ 162026 w 334931"/>
                <a:gd name="connsiteY7" fmla="*/ 306161 h 334935"/>
                <a:gd name="connsiteX8" fmla="*/ 296874 w 334931"/>
                <a:gd name="connsiteY8" fmla="*/ 171179 h 334935"/>
                <a:gd name="connsiteX9" fmla="*/ 162026 w 334931"/>
                <a:gd name="connsiteY9" fmla="*/ 36330 h 334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4931" h="334935">
                  <a:moveTo>
                    <a:pt x="162026" y="338713"/>
                  </a:moveTo>
                  <a:cubicBezTo>
                    <a:pt x="69558" y="338580"/>
                    <a:pt x="-5375" y="263647"/>
                    <a:pt x="-5505" y="171179"/>
                  </a:cubicBezTo>
                  <a:cubicBezTo>
                    <a:pt x="-5375" y="78711"/>
                    <a:pt x="69558" y="3778"/>
                    <a:pt x="162026" y="3778"/>
                  </a:cubicBezTo>
                  <a:cubicBezTo>
                    <a:pt x="254494" y="3911"/>
                    <a:pt x="329290" y="78711"/>
                    <a:pt x="329427" y="171179"/>
                  </a:cubicBezTo>
                  <a:cubicBezTo>
                    <a:pt x="329290" y="263647"/>
                    <a:pt x="254494" y="338580"/>
                    <a:pt x="162026" y="338713"/>
                  </a:cubicBezTo>
                  <a:close/>
                  <a:moveTo>
                    <a:pt x="162026" y="36330"/>
                  </a:moveTo>
                  <a:cubicBezTo>
                    <a:pt x="87624" y="36463"/>
                    <a:pt x="27177" y="96648"/>
                    <a:pt x="27041" y="171179"/>
                  </a:cubicBezTo>
                  <a:cubicBezTo>
                    <a:pt x="27177" y="245713"/>
                    <a:pt x="87495" y="306028"/>
                    <a:pt x="162026" y="306161"/>
                  </a:cubicBezTo>
                  <a:cubicBezTo>
                    <a:pt x="236557" y="306028"/>
                    <a:pt x="296744" y="245580"/>
                    <a:pt x="296874" y="171179"/>
                  </a:cubicBezTo>
                  <a:cubicBezTo>
                    <a:pt x="296744" y="96778"/>
                    <a:pt x="236427" y="36463"/>
                    <a:pt x="162026" y="36330"/>
                  </a:cubicBez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94A59572-3837-4BAB-881A-7395690E2B19}"/>
              </a:ext>
            </a:extLst>
          </p:cNvPr>
          <p:cNvSpPr txBox="1"/>
          <p:nvPr/>
        </p:nvSpPr>
        <p:spPr>
          <a:xfrm>
            <a:off x="8532631" y="2178332"/>
            <a:ext cx="2842497" cy="1198875"/>
          </a:xfrm>
          <a:prstGeom prst="rect">
            <a:avLst/>
          </a:prstGeom>
        </p:spPr>
        <p:txBody>
          <a:bodyPr wrap="square" lIns="0" tIns="36000" rIns="0" bIns="54000" rtlCol="0" anchor="t">
            <a:spAutoFit/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Прозрачность</a:t>
            </a:r>
            <a:b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</a:b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и соответствие стандартам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272456F2-771B-4722-AAEA-62286B8F15A9}"/>
              </a:ext>
            </a:extLst>
          </p:cNvPr>
          <p:cNvGrpSpPr/>
          <p:nvPr/>
        </p:nvGrpSpPr>
        <p:grpSpPr>
          <a:xfrm>
            <a:off x="8548590" y="1395413"/>
            <a:ext cx="426233" cy="580847"/>
            <a:chOff x="5669250" y="-626824"/>
            <a:chExt cx="417517" cy="568969"/>
          </a:xfrm>
          <a:gradFill flip="none" rotWithShape="1">
            <a:gsLst>
              <a:gs pos="0">
                <a:schemeClr val="accent1"/>
              </a:gs>
              <a:gs pos="100000">
                <a:srgbClr val="FF694A"/>
              </a:gs>
              <a:gs pos="75000">
                <a:srgbClr val="FFE810"/>
              </a:gs>
              <a:gs pos="50000">
                <a:schemeClr val="accent2"/>
              </a:gs>
            </a:gsLst>
            <a:lin ang="0" scaled="1"/>
            <a:tileRect/>
          </a:gradFill>
        </p:grpSpPr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8377915E-1BE4-4776-A56E-2D9D070E39B0}"/>
                </a:ext>
              </a:extLst>
            </p:cNvPr>
            <p:cNvSpPr/>
            <p:nvPr/>
          </p:nvSpPr>
          <p:spPr>
            <a:xfrm>
              <a:off x="5762622" y="-403239"/>
              <a:ext cx="212179" cy="35100"/>
            </a:xfrm>
            <a:custGeom>
              <a:avLst/>
              <a:gdLst>
                <a:gd name="connsiteX0" fmla="*/ 0 w 212179"/>
                <a:gd name="connsiteY0" fmla="*/ 0 h 35100"/>
                <a:gd name="connsiteX1" fmla="*/ 212180 w 212179"/>
                <a:gd name="connsiteY1" fmla="*/ 0 h 35100"/>
                <a:gd name="connsiteX2" fmla="*/ 212180 w 212179"/>
                <a:gd name="connsiteY2" fmla="*/ 35100 h 35100"/>
                <a:gd name="connsiteX3" fmla="*/ 0 w 212179"/>
                <a:gd name="connsiteY3" fmla="*/ 35100 h 3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2179" h="35100">
                  <a:moveTo>
                    <a:pt x="0" y="0"/>
                  </a:moveTo>
                  <a:lnTo>
                    <a:pt x="212180" y="0"/>
                  </a:lnTo>
                  <a:lnTo>
                    <a:pt x="212180" y="35100"/>
                  </a:lnTo>
                  <a:lnTo>
                    <a:pt x="0" y="35100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5E2F70C3-7D14-4D66-9EF5-CAD3C59BCBA0}"/>
                </a:ext>
              </a:extLst>
            </p:cNvPr>
            <p:cNvSpPr/>
            <p:nvPr/>
          </p:nvSpPr>
          <p:spPr>
            <a:xfrm>
              <a:off x="5762622" y="-321104"/>
              <a:ext cx="112846" cy="35100"/>
            </a:xfrm>
            <a:custGeom>
              <a:avLst/>
              <a:gdLst>
                <a:gd name="connsiteX0" fmla="*/ 0 w 112846"/>
                <a:gd name="connsiteY0" fmla="*/ 0 h 35100"/>
                <a:gd name="connsiteX1" fmla="*/ 112847 w 112846"/>
                <a:gd name="connsiteY1" fmla="*/ 0 h 35100"/>
                <a:gd name="connsiteX2" fmla="*/ 112847 w 112846"/>
                <a:gd name="connsiteY2" fmla="*/ 35100 h 35100"/>
                <a:gd name="connsiteX3" fmla="*/ 0 w 112846"/>
                <a:gd name="connsiteY3" fmla="*/ 35100 h 3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2846" h="35100">
                  <a:moveTo>
                    <a:pt x="0" y="0"/>
                  </a:moveTo>
                  <a:lnTo>
                    <a:pt x="112847" y="0"/>
                  </a:lnTo>
                  <a:lnTo>
                    <a:pt x="112847" y="35100"/>
                  </a:lnTo>
                  <a:lnTo>
                    <a:pt x="0" y="35100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47F6DAF4-C977-48F8-B794-F3B889E53C73}"/>
                </a:ext>
              </a:extLst>
            </p:cNvPr>
            <p:cNvSpPr/>
            <p:nvPr/>
          </p:nvSpPr>
          <p:spPr>
            <a:xfrm>
              <a:off x="5762622" y="-239146"/>
              <a:ext cx="79852" cy="35100"/>
            </a:xfrm>
            <a:custGeom>
              <a:avLst/>
              <a:gdLst>
                <a:gd name="connsiteX0" fmla="*/ 0 w 79852"/>
                <a:gd name="connsiteY0" fmla="*/ 0 h 35100"/>
                <a:gd name="connsiteX1" fmla="*/ 79853 w 79852"/>
                <a:gd name="connsiteY1" fmla="*/ 0 h 35100"/>
                <a:gd name="connsiteX2" fmla="*/ 79853 w 79852"/>
                <a:gd name="connsiteY2" fmla="*/ 35100 h 35100"/>
                <a:gd name="connsiteX3" fmla="*/ 0 w 79852"/>
                <a:gd name="connsiteY3" fmla="*/ 35100 h 3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9852" h="35100">
                  <a:moveTo>
                    <a:pt x="0" y="0"/>
                  </a:moveTo>
                  <a:lnTo>
                    <a:pt x="79853" y="0"/>
                  </a:lnTo>
                  <a:lnTo>
                    <a:pt x="79853" y="35100"/>
                  </a:lnTo>
                  <a:lnTo>
                    <a:pt x="0" y="35100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05E44A79-DDD5-4750-8FEC-B8D4028A7373}"/>
                </a:ext>
              </a:extLst>
            </p:cNvPr>
            <p:cNvSpPr/>
            <p:nvPr/>
          </p:nvSpPr>
          <p:spPr>
            <a:xfrm>
              <a:off x="5669250" y="-626824"/>
              <a:ext cx="399793" cy="527374"/>
            </a:xfrm>
            <a:custGeom>
              <a:avLst/>
              <a:gdLst>
                <a:gd name="connsiteX0" fmla="*/ 194713 w 399793"/>
                <a:gd name="connsiteY0" fmla="*/ 531265 h 527374"/>
                <a:gd name="connsiteX1" fmla="*/ -4833 w 399793"/>
                <a:gd name="connsiteY1" fmla="*/ 531265 h 527374"/>
                <a:gd name="connsiteX2" fmla="*/ -4833 w 399793"/>
                <a:gd name="connsiteY2" fmla="*/ 3891 h 527374"/>
                <a:gd name="connsiteX3" fmla="*/ 263156 w 399793"/>
                <a:gd name="connsiteY3" fmla="*/ 3891 h 527374"/>
                <a:gd name="connsiteX4" fmla="*/ 394961 w 399793"/>
                <a:gd name="connsiteY4" fmla="*/ 137268 h 527374"/>
                <a:gd name="connsiteX5" fmla="*/ 394961 w 399793"/>
                <a:gd name="connsiteY5" fmla="*/ 298029 h 527374"/>
                <a:gd name="connsiteX6" fmla="*/ 359861 w 399793"/>
                <a:gd name="connsiteY6" fmla="*/ 298029 h 527374"/>
                <a:gd name="connsiteX7" fmla="*/ 359861 w 399793"/>
                <a:gd name="connsiteY7" fmla="*/ 166580 h 527374"/>
                <a:gd name="connsiteX8" fmla="*/ 232272 w 399793"/>
                <a:gd name="connsiteY8" fmla="*/ 166580 h 527374"/>
                <a:gd name="connsiteX9" fmla="*/ 232272 w 399793"/>
                <a:gd name="connsiteY9" fmla="*/ 38991 h 527374"/>
                <a:gd name="connsiteX10" fmla="*/ 30267 w 399793"/>
                <a:gd name="connsiteY10" fmla="*/ 38991 h 527374"/>
                <a:gd name="connsiteX11" fmla="*/ 30267 w 399793"/>
                <a:gd name="connsiteY11" fmla="*/ 496165 h 527374"/>
                <a:gd name="connsiteX12" fmla="*/ 194713 w 399793"/>
                <a:gd name="connsiteY12" fmla="*/ 496165 h 527374"/>
                <a:gd name="connsiteX13" fmla="*/ 267372 w 399793"/>
                <a:gd name="connsiteY13" fmla="*/ 131480 h 527374"/>
                <a:gd name="connsiteX14" fmla="*/ 340031 w 399793"/>
                <a:gd name="connsiteY14" fmla="*/ 131480 h 527374"/>
                <a:gd name="connsiteX15" fmla="*/ 267372 w 399793"/>
                <a:gd name="connsiteY15" fmla="*/ 57942 h 527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99793" h="527374">
                  <a:moveTo>
                    <a:pt x="194713" y="531265"/>
                  </a:moveTo>
                  <a:lnTo>
                    <a:pt x="-4833" y="531265"/>
                  </a:lnTo>
                  <a:lnTo>
                    <a:pt x="-4833" y="3891"/>
                  </a:lnTo>
                  <a:lnTo>
                    <a:pt x="263156" y="3891"/>
                  </a:lnTo>
                  <a:lnTo>
                    <a:pt x="394961" y="137268"/>
                  </a:lnTo>
                  <a:lnTo>
                    <a:pt x="394961" y="298029"/>
                  </a:lnTo>
                  <a:lnTo>
                    <a:pt x="359861" y="298029"/>
                  </a:lnTo>
                  <a:lnTo>
                    <a:pt x="359861" y="166580"/>
                  </a:lnTo>
                  <a:lnTo>
                    <a:pt x="232272" y="166580"/>
                  </a:lnTo>
                  <a:lnTo>
                    <a:pt x="232272" y="38991"/>
                  </a:lnTo>
                  <a:lnTo>
                    <a:pt x="30267" y="38991"/>
                  </a:lnTo>
                  <a:lnTo>
                    <a:pt x="30267" y="496165"/>
                  </a:lnTo>
                  <a:lnTo>
                    <a:pt x="194713" y="496165"/>
                  </a:lnTo>
                  <a:close/>
                  <a:moveTo>
                    <a:pt x="267372" y="131480"/>
                  </a:moveTo>
                  <a:lnTo>
                    <a:pt x="340031" y="131480"/>
                  </a:lnTo>
                  <a:lnTo>
                    <a:pt x="267372" y="57942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D724F6EF-603F-4C10-A31B-D75E6BB7FC66}"/>
                </a:ext>
              </a:extLst>
            </p:cNvPr>
            <p:cNvSpPr/>
            <p:nvPr/>
          </p:nvSpPr>
          <p:spPr>
            <a:xfrm>
              <a:off x="5906177" y="-300572"/>
              <a:ext cx="180590" cy="242717"/>
            </a:xfrm>
            <a:custGeom>
              <a:avLst/>
              <a:gdLst>
                <a:gd name="connsiteX0" fmla="*/ 85556 w 180590"/>
                <a:gd name="connsiteY0" fmla="*/ 3891 h 242717"/>
                <a:gd name="connsiteX1" fmla="*/ -4833 w 180590"/>
                <a:gd name="connsiteY1" fmla="*/ 54437 h 242717"/>
                <a:gd name="connsiteX2" fmla="*/ -4833 w 180590"/>
                <a:gd name="connsiteY2" fmla="*/ 154647 h 242717"/>
                <a:gd name="connsiteX3" fmla="*/ 85556 w 180590"/>
                <a:gd name="connsiteY3" fmla="*/ 246609 h 242717"/>
                <a:gd name="connsiteX4" fmla="*/ 175757 w 180590"/>
                <a:gd name="connsiteY4" fmla="*/ 154647 h 242717"/>
                <a:gd name="connsiteX5" fmla="*/ 175757 w 180590"/>
                <a:gd name="connsiteY5" fmla="*/ 54437 h 242717"/>
                <a:gd name="connsiteX6" fmla="*/ 69403 w 180590"/>
                <a:gd name="connsiteY6" fmla="*/ 178513 h 242717"/>
                <a:gd name="connsiteX7" fmla="*/ 26411 w 180590"/>
                <a:gd name="connsiteY7" fmla="*/ 133763 h 242717"/>
                <a:gd name="connsiteX8" fmla="*/ 46069 w 180590"/>
                <a:gd name="connsiteY8" fmla="*/ 113227 h 242717"/>
                <a:gd name="connsiteX9" fmla="*/ 69403 w 180590"/>
                <a:gd name="connsiteY9" fmla="*/ 137624 h 242717"/>
                <a:gd name="connsiteX10" fmla="*/ 130134 w 180590"/>
                <a:gd name="connsiteY10" fmla="*/ 74267 h 242717"/>
                <a:gd name="connsiteX11" fmla="*/ 149783 w 180590"/>
                <a:gd name="connsiteY11" fmla="*/ 94803 h 242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0590" h="242717">
                  <a:moveTo>
                    <a:pt x="85556" y="3891"/>
                  </a:moveTo>
                  <a:lnTo>
                    <a:pt x="-4833" y="54437"/>
                  </a:lnTo>
                  <a:lnTo>
                    <a:pt x="-4833" y="154647"/>
                  </a:lnTo>
                  <a:cubicBezTo>
                    <a:pt x="-4833" y="216950"/>
                    <a:pt x="85556" y="246609"/>
                    <a:pt x="85556" y="246609"/>
                  </a:cubicBezTo>
                  <a:cubicBezTo>
                    <a:pt x="85556" y="246609"/>
                    <a:pt x="175757" y="216950"/>
                    <a:pt x="175757" y="154647"/>
                  </a:cubicBezTo>
                  <a:lnTo>
                    <a:pt x="175757" y="54437"/>
                  </a:lnTo>
                  <a:close/>
                  <a:moveTo>
                    <a:pt x="69403" y="178513"/>
                  </a:moveTo>
                  <a:lnTo>
                    <a:pt x="26411" y="133763"/>
                  </a:lnTo>
                  <a:lnTo>
                    <a:pt x="46069" y="113227"/>
                  </a:lnTo>
                  <a:lnTo>
                    <a:pt x="69403" y="137624"/>
                  </a:lnTo>
                  <a:lnTo>
                    <a:pt x="130134" y="74267"/>
                  </a:lnTo>
                  <a:lnTo>
                    <a:pt x="149783" y="94803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17663547-47BE-40B4-852D-E1840A7D25BA}"/>
              </a:ext>
            </a:extLst>
          </p:cNvPr>
          <p:cNvSpPr txBox="1"/>
          <p:nvPr/>
        </p:nvSpPr>
        <p:spPr>
          <a:xfrm>
            <a:off x="8532631" y="4850980"/>
            <a:ext cx="2842497" cy="829543"/>
          </a:xfrm>
          <a:prstGeom prst="rect">
            <a:avLst/>
          </a:prstGeom>
        </p:spPr>
        <p:txBody>
          <a:bodyPr wrap="square" lIns="0" tIns="36000" rIns="0" bIns="54000" rtlCol="0" anchor="t">
            <a:spAutoFit/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26 лет безупречной работы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48AE824-6B8A-4233-8D1F-B46BFAD250DE}"/>
              </a:ext>
            </a:extLst>
          </p:cNvPr>
          <p:cNvGrpSpPr/>
          <p:nvPr/>
        </p:nvGrpSpPr>
        <p:grpSpPr>
          <a:xfrm>
            <a:off x="890846" y="1398635"/>
            <a:ext cx="547287" cy="577625"/>
            <a:chOff x="881726" y="1394936"/>
            <a:chExt cx="547287" cy="577625"/>
          </a:xfrm>
          <a:gradFill flip="none" rotWithShape="1">
            <a:gsLst>
              <a:gs pos="0">
                <a:schemeClr val="accent1"/>
              </a:gs>
              <a:gs pos="100000">
                <a:srgbClr val="FF694A"/>
              </a:gs>
              <a:gs pos="75000">
                <a:srgbClr val="FFE810"/>
              </a:gs>
              <a:gs pos="50000">
                <a:schemeClr val="accent2"/>
              </a:gs>
            </a:gsLst>
            <a:lin ang="0" scaled="1"/>
            <a:tileRect/>
          </a:gradFill>
        </p:grpSpPr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FAFD9227-2141-4C9E-BEE2-1207E045A40E}"/>
                </a:ext>
              </a:extLst>
            </p:cNvPr>
            <p:cNvSpPr/>
            <p:nvPr/>
          </p:nvSpPr>
          <p:spPr>
            <a:xfrm>
              <a:off x="1168866" y="1672522"/>
              <a:ext cx="223359" cy="300039"/>
            </a:xfrm>
            <a:custGeom>
              <a:avLst/>
              <a:gdLst>
                <a:gd name="connsiteX0" fmla="*/ 106834 w 223359"/>
                <a:gd name="connsiteY0" fmla="*/ 4618 h 300039"/>
                <a:gd name="connsiteX1" fmla="*/ -4724 w 223359"/>
                <a:gd name="connsiteY1" fmla="*/ 66964 h 300039"/>
                <a:gd name="connsiteX2" fmla="*/ -4724 w 223359"/>
                <a:gd name="connsiteY2" fmla="*/ 190710 h 300039"/>
                <a:gd name="connsiteX3" fmla="*/ 106834 w 223359"/>
                <a:gd name="connsiteY3" fmla="*/ 304658 h 300039"/>
                <a:gd name="connsiteX4" fmla="*/ 218636 w 223359"/>
                <a:gd name="connsiteY4" fmla="*/ 190710 h 300039"/>
                <a:gd name="connsiteX5" fmla="*/ 218636 w 223359"/>
                <a:gd name="connsiteY5" fmla="*/ 66485 h 300039"/>
                <a:gd name="connsiteX6" fmla="*/ 87004 w 223359"/>
                <a:gd name="connsiteY6" fmla="*/ 217223 h 300039"/>
                <a:gd name="connsiteX7" fmla="*/ 36836 w 223359"/>
                <a:gd name="connsiteY7" fmla="*/ 164909 h 300039"/>
                <a:gd name="connsiteX8" fmla="*/ 58100 w 223359"/>
                <a:gd name="connsiteY8" fmla="*/ 142688 h 300039"/>
                <a:gd name="connsiteX9" fmla="*/ 87004 w 223359"/>
                <a:gd name="connsiteY9" fmla="*/ 172794 h 300039"/>
                <a:gd name="connsiteX10" fmla="*/ 162251 w 223359"/>
                <a:gd name="connsiteY10" fmla="*/ 94678 h 300039"/>
                <a:gd name="connsiteX11" fmla="*/ 183515 w 223359"/>
                <a:gd name="connsiteY11" fmla="*/ 116887 h 300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23359" h="300039">
                  <a:moveTo>
                    <a:pt x="106834" y="4618"/>
                  </a:moveTo>
                  <a:lnTo>
                    <a:pt x="-4724" y="66964"/>
                  </a:lnTo>
                  <a:lnTo>
                    <a:pt x="-4724" y="190710"/>
                  </a:lnTo>
                  <a:cubicBezTo>
                    <a:pt x="-4724" y="267869"/>
                    <a:pt x="106834" y="304658"/>
                    <a:pt x="106834" y="304658"/>
                  </a:cubicBezTo>
                  <a:cubicBezTo>
                    <a:pt x="106834" y="304658"/>
                    <a:pt x="218636" y="267869"/>
                    <a:pt x="218636" y="190710"/>
                  </a:cubicBezTo>
                  <a:lnTo>
                    <a:pt x="218636" y="66485"/>
                  </a:lnTo>
                  <a:close/>
                  <a:moveTo>
                    <a:pt x="87004" y="217223"/>
                  </a:moveTo>
                  <a:lnTo>
                    <a:pt x="36836" y="164909"/>
                  </a:lnTo>
                  <a:lnTo>
                    <a:pt x="58100" y="142688"/>
                  </a:lnTo>
                  <a:lnTo>
                    <a:pt x="87004" y="172794"/>
                  </a:lnTo>
                  <a:lnTo>
                    <a:pt x="162251" y="94678"/>
                  </a:lnTo>
                  <a:lnTo>
                    <a:pt x="183515" y="116887"/>
                  </a:ln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E7583809-C2BA-4061-9BB6-3AA59EBBAD9B}"/>
                </a:ext>
              </a:extLst>
            </p:cNvPr>
            <p:cNvSpPr/>
            <p:nvPr/>
          </p:nvSpPr>
          <p:spPr>
            <a:xfrm>
              <a:off x="881726" y="1394936"/>
              <a:ext cx="547287" cy="547287"/>
            </a:xfrm>
            <a:custGeom>
              <a:avLst/>
              <a:gdLst>
                <a:gd name="connsiteX0" fmla="*/ 251599 w 547287"/>
                <a:gd name="connsiteY0" fmla="*/ 501738 h 547287"/>
                <a:gd name="connsiteX1" fmla="*/ 240611 w 547287"/>
                <a:gd name="connsiteY1" fmla="*/ 485011 h 547287"/>
                <a:gd name="connsiteX2" fmla="*/ 188052 w 547287"/>
                <a:gd name="connsiteY2" fmla="*/ 374410 h 547287"/>
                <a:gd name="connsiteX3" fmla="*/ 246583 w 547287"/>
                <a:gd name="connsiteY3" fmla="*/ 374410 h 547287"/>
                <a:gd name="connsiteX4" fmla="*/ 246583 w 547287"/>
                <a:gd name="connsiteY4" fmla="*/ 338578 h 547287"/>
                <a:gd name="connsiteX5" fmla="*/ 181602 w 547287"/>
                <a:gd name="connsiteY5" fmla="*/ 338578 h 547287"/>
                <a:gd name="connsiteX6" fmla="*/ 177787 w 547287"/>
                <a:gd name="connsiteY6" fmla="*/ 278612 h 547287"/>
                <a:gd name="connsiteX7" fmla="*/ 182325 w 547287"/>
                <a:gd name="connsiteY7" fmla="*/ 212452 h 547287"/>
                <a:gd name="connsiteX8" fmla="*/ 355516 w 547287"/>
                <a:gd name="connsiteY8" fmla="*/ 212452 h 547287"/>
                <a:gd name="connsiteX9" fmla="*/ 359330 w 547287"/>
                <a:gd name="connsiteY9" fmla="*/ 258549 h 547287"/>
                <a:gd name="connsiteX10" fmla="*/ 363156 w 547287"/>
                <a:gd name="connsiteY10" fmla="*/ 258549 h 547287"/>
                <a:gd name="connsiteX11" fmla="*/ 376535 w 547287"/>
                <a:gd name="connsiteY11" fmla="*/ 251142 h 547287"/>
                <a:gd name="connsiteX12" fmla="*/ 393017 w 547287"/>
                <a:gd name="connsiteY12" fmla="*/ 241834 h 547287"/>
                <a:gd name="connsiteX13" fmla="*/ 390147 w 547287"/>
                <a:gd name="connsiteY13" fmla="*/ 212685 h 547287"/>
                <a:gd name="connsiteX14" fmla="*/ 497167 w 547287"/>
                <a:gd name="connsiteY14" fmla="*/ 212685 h 547287"/>
                <a:gd name="connsiteX15" fmla="*/ 506732 w 547287"/>
                <a:gd name="connsiteY15" fmla="*/ 278857 h 547287"/>
                <a:gd name="connsiteX16" fmla="*/ 505052 w 547287"/>
                <a:gd name="connsiteY16" fmla="*/ 302745 h 547287"/>
                <a:gd name="connsiteX17" fmla="*/ 523213 w 547287"/>
                <a:gd name="connsiteY17" fmla="*/ 313021 h 547287"/>
                <a:gd name="connsiteX18" fmla="*/ 538738 w 547287"/>
                <a:gd name="connsiteY18" fmla="*/ 321618 h 547287"/>
                <a:gd name="connsiteX19" fmla="*/ 542564 w 547287"/>
                <a:gd name="connsiteY19" fmla="*/ 278145 h 547287"/>
                <a:gd name="connsiteX20" fmla="*/ 268804 w 547287"/>
                <a:gd name="connsiteY20" fmla="*/ 4618 h 547287"/>
                <a:gd name="connsiteX21" fmla="*/ -4724 w 547287"/>
                <a:gd name="connsiteY21" fmla="*/ 278145 h 547287"/>
                <a:gd name="connsiteX22" fmla="*/ 268804 w 547287"/>
                <a:gd name="connsiteY22" fmla="*/ 551906 h 547287"/>
                <a:gd name="connsiteX23" fmla="*/ 281215 w 547287"/>
                <a:gd name="connsiteY23" fmla="*/ 551906 h 547287"/>
                <a:gd name="connsiteX24" fmla="*/ 251599 w 547287"/>
                <a:gd name="connsiteY24" fmla="*/ 501738 h 547287"/>
                <a:gd name="connsiteX25" fmla="*/ 484033 w 547287"/>
                <a:gd name="connsiteY25" fmla="*/ 176853 h 547287"/>
                <a:gd name="connsiteX26" fmla="*/ 384420 w 547287"/>
                <a:gd name="connsiteY26" fmla="*/ 176853 h 547287"/>
                <a:gd name="connsiteX27" fmla="*/ 320873 w 547287"/>
                <a:gd name="connsiteY27" fmla="*/ 46901 h 547287"/>
                <a:gd name="connsiteX28" fmla="*/ 484033 w 547287"/>
                <a:gd name="connsiteY28" fmla="*/ 176853 h 547287"/>
                <a:gd name="connsiteX29" fmla="*/ 269037 w 547287"/>
                <a:gd name="connsiteY29" fmla="*/ 45945 h 547287"/>
                <a:gd name="connsiteX30" fmla="*/ 348109 w 547287"/>
                <a:gd name="connsiteY30" fmla="*/ 176853 h 547287"/>
                <a:gd name="connsiteX31" fmla="*/ 189732 w 547287"/>
                <a:gd name="connsiteY31" fmla="*/ 176853 h 547287"/>
                <a:gd name="connsiteX32" fmla="*/ 269037 w 547287"/>
                <a:gd name="connsiteY32" fmla="*/ 45700 h 547287"/>
                <a:gd name="connsiteX33" fmla="*/ 217679 w 547287"/>
                <a:gd name="connsiteY33" fmla="*/ 45945 h 547287"/>
                <a:gd name="connsiteX34" fmla="*/ 154132 w 547287"/>
                <a:gd name="connsiteY34" fmla="*/ 175896 h 547287"/>
                <a:gd name="connsiteX35" fmla="*/ 54041 w 547287"/>
                <a:gd name="connsiteY35" fmla="*/ 175896 h 547287"/>
                <a:gd name="connsiteX36" fmla="*/ 217679 w 547287"/>
                <a:gd name="connsiteY36" fmla="*/ 46656 h 547287"/>
                <a:gd name="connsiteX37" fmla="*/ 31109 w 547287"/>
                <a:gd name="connsiteY37" fmla="*/ 277900 h 547287"/>
                <a:gd name="connsiteX38" fmla="*/ 40662 w 547287"/>
                <a:gd name="connsiteY38" fmla="*/ 211729 h 547287"/>
                <a:gd name="connsiteX39" fmla="*/ 147682 w 547287"/>
                <a:gd name="connsiteY39" fmla="*/ 211729 h 547287"/>
                <a:gd name="connsiteX40" fmla="*/ 143144 w 547287"/>
                <a:gd name="connsiteY40" fmla="*/ 277900 h 547287"/>
                <a:gd name="connsiteX41" fmla="*/ 146970 w 547287"/>
                <a:gd name="connsiteY41" fmla="*/ 337866 h 547287"/>
                <a:gd name="connsiteX42" fmla="*/ 38994 w 547287"/>
                <a:gd name="connsiteY42" fmla="*/ 337866 h 547287"/>
                <a:gd name="connsiteX43" fmla="*/ 30153 w 547287"/>
                <a:gd name="connsiteY43" fmla="*/ 278612 h 547287"/>
                <a:gd name="connsiteX44" fmla="*/ 51417 w 547287"/>
                <a:gd name="connsiteY44" fmla="*/ 373454 h 547287"/>
                <a:gd name="connsiteX45" fmla="*/ 152698 w 547287"/>
                <a:gd name="connsiteY45" fmla="*/ 373454 h 547287"/>
                <a:gd name="connsiteX46" fmla="*/ 217679 w 547287"/>
                <a:gd name="connsiteY46" fmla="*/ 509856 h 547287"/>
                <a:gd name="connsiteX47" fmla="*/ 51417 w 547287"/>
                <a:gd name="connsiteY47" fmla="*/ 374410 h 547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547287" h="547287">
                  <a:moveTo>
                    <a:pt x="251599" y="501738"/>
                  </a:moveTo>
                  <a:cubicBezTo>
                    <a:pt x="247773" y="496244"/>
                    <a:pt x="243959" y="490750"/>
                    <a:pt x="240611" y="485011"/>
                  </a:cubicBezTo>
                  <a:cubicBezTo>
                    <a:pt x="214576" y="452759"/>
                    <a:pt x="196660" y="415025"/>
                    <a:pt x="188052" y="374410"/>
                  </a:cubicBezTo>
                  <a:lnTo>
                    <a:pt x="246583" y="374410"/>
                  </a:lnTo>
                  <a:lnTo>
                    <a:pt x="246583" y="338578"/>
                  </a:lnTo>
                  <a:lnTo>
                    <a:pt x="181602" y="338578"/>
                  </a:lnTo>
                  <a:cubicBezTo>
                    <a:pt x="178977" y="318749"/>
                    <a:pt x="177787" y="298686"/>
                    <a:pt x="177787" y="278612"/>
                  </a:cubicBezTo>
                  <a:cubicBezTo>
                    <a:pt x="177787" y="256403"/>
                    <a:pt x="179222" y="234428"/>
                    <a:pt x="182325" y="212452"/>
                  </a:cubicBezTo>
                  <a:lnTo>
                    <a:pt x="355516" y="212452"/>
                  </a:lnTo>
                  <a:cubicBezTo>
                    <a:pt x="357429" y="226543"/>
                    <a:pt x="358619" y="242068"/>
                    <a:pt x="359330" y="258549"/>
                  </a:cubicBezTo>
                  <a:lnTo>
                    <a:pt x="363156" y="258549"/>
                  </a:lnTo>
                  <a:lnTo>
                    <a:pt x="376535" y="251142"/>
                  </a:lnTo>
                  <a:lnTo>
                    <a:pt x="393017" y="241834"/>
                  </a:lnTo>
                  <a:cubicBezTo>
                    <a:pt x="393017" y="231791"/>
                    <a:pt x="391349" y="221760"/>
                    <a:pt x="390147" y="212685"/>
                  </a:cubicBezTo>
                  <a:lnTo>
                    <a:pt x="497167" y="212685"/>
                  </a:lnTo>
                  <a:cubicBezTo>
                    <a:pt x="503384" y="234183"/>
                    <a:pt x="506732" y="256403"/>
                    <a:pt x="506732" y="278857"/>
                  </a:cubicBezTo>
                  <a:cubicBezTo>
                    <a:pt x="506732" y="286742"/>
                    <a:pt x="506008" y="294860"/>
                    <a:pt x="505052" y="302745"/>
                  </a:cubicBezTo>
                  <a:lnTo>
                    <a:pt x="523213" y="313021"/>
                  </a:lnTo>
                  <a:lnTo>
                    <a:pt x="538738" y="321618"/>
                  </a:lnTo>
                  <a:cubicBezTo>
                    <a:pt x="541130" y="307283"/>
                    <a:pt x="542564" y="292714"/>
                    <a:pt x="542564" y="278145"/>
                  </a:cubicBezTo>
                  <a:cubicBezTo>
                    <a:pt x="542319" y="127163"/>
                    <a:pt x="420008" y="4618"/>
                    <a:pt x="268804" y="4618"/>
                  </a:cubicBezTo>
                  <a:cubicBezTo>
                    <a:pt x="117821" y="4618"/>
                    <a:pt x="-4724" y="127163"/>
                    <a:pt x="-4724" y="278145"/>
                  </a:cubicBezTo>
                  <a:cubicBezTo>
                    <a:pt x="-4724" y="429349"/>
                    <a:pt x="117588" y="551661"/>
                    <a:pt x="268804" y="551906"/>
                  </a:cubicBezTo>
                  <a:cubicBezTo>
                    <a:pt x="273096" y="551906"/>
                    <a:pt x="277155" y="551906"/>
                    <a:pt x="281215" y="551906"/>
                  </a:cubicBezTo>
                  <a:cubicBezTo>
                    <a:pt x="267602" y="537570"/>
                    <a:pt x="257571" y="520365"/>
                    <a:pt x="251599" y="501738"/>
                  </a:cubicBezTo>
                  <a:close/>
                  <a:moveTo>
                    <a:pt x="484033" y="176853"/>
                  </a:moveTo>
                  <a:lnTo>
                    <a:pt x="384420" y="176853"/>
                  </a:lnTo>
                  <a:cubicBezTo>
                    <a:pt x="374622" y="128843"/>
                    <a:pt x="352647" y="84168"/>
                    <a:pt x="320873" y="46901"/>
                  </a:cubicBezTo>
                  <a:cubicBezTo>
                    <a:pt x="392305" y="62905"/>
                    <a:pt x="452504" y="110926"/>
                    <a:pt x="484033" y="176853"/>
                  </a:cubicBezTo>
                  <a:close/>
                  <a:moveTo>
                    <a:pt x="269037" y="45945"/>
                  </a:moveTo>
                  <a:cubicBezTo>
                    <a:pt x="309885" y="79153"/>
                    <a:pt x="337833" y="125250"/>
                    <a:pt x="348109" y="176853"/>
                  </a:cubicBezTo>
                  <a:lnTo>
                    <a:pt x="189732" y="176853"/>
                  </a:lnTo>
                  <a:cubicBezTo>
                    <a:pt x="199996" y="125250"/>
                    <a:pt x="227944" y="78675"/>
                    <a:pt x="269037" y="45700"/>
                  </a:cubicBezTo>
                  <a:close/>
                  <a:moveTo>
                    <a:pt x="217679" y="45945"/>
                  </a:moveTo>
                  <a:cubicBezTo>
                    <a:pt x="185906" y="83212"/>
                    <a:pt x="163930" y="127886"/>
                    <a:pt x="154132" y="175896"/>
                  </a:cubicBezTo>
                  <a:lnTo>
                    <a:pt x="54041" y="175896"/>
                  </a:lnTo>
                  <a:cubicBezTo>
                    <a:pt x="85815" y="109970"/>
                    <a:pt x="146247" y="62426"/>
                    <a:pt x="217679" y="46656"/>
                  </a:cubicBezTo>
                  <a:close/>
                  <a:moveTo>
                    <a:pt x="31109" y="277900"/>
                  </a:moveTo>
                  <a:cubicBezTo>
                    <a:pt x="31109" y="255447"/>
                    <a:pt x="34457" y="233226"/>
                    <a:pt x="40662" y="211729"/>
                  </a:cubicBezTo>
                  <a:lnTo>
                    <a:pt x="147682" y="211729"/>
                  </a:lnTo>
                  <a:cubicBezTo>
                    <a:pt x="144579" y="233704"/>
                    <a:pt x="143144" y="255680"/>
                    <a:pt x="143144" y="277900"/>
                  </a:cubicBezTo>
                  <a:cubicBezTo>
                    <a:pt x="143144" y="297963"/>
                    <a:pt x="144334" y="318037"/>
                    <a:pt x="146970" y="337866"/>
                  </a:cubicBezTo>
                  <a:lnTo>
                    <a:pt x="38994" y="337866"/>
                  </a:lnTo>
                  <a:cubicBezTo>
                    <a:pt x="33500" y="318515"/>
                    <a:pt x="30631" y="298686"/>
                    <a:pt x="30153" y="278612"/>
                  </a:cubicBezTo>
                  <a:close/>
                  <a:moveTo>
                    <a:pt x="51417" y="373454"/>
                  </a:moveTo>
                  <a:lnTo>
                    <a:pt x="152698" y="373454"/>
                  </a:lnTo>
                  <a:cubicBezTo>
                    <a:pt x="162017" y="423855"/>
                    <a:pt x="184471" y="470921"/>
                    <a:pt x="217679" y="509856"/>
                  </a:cubicBezTo>
                  <a:cubicBezTo>
                    <a:pt x="143856" y="493608"/>
                    <a:pt x="82234" y="443206"/>
                    <a:pt x="51417" y="374410"/>
                  </a:cubicBez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8E255F39-FC1F-4639-B13C-1DB859BAEEC1}"/>
              </a:ext>
            </a:extLst>
          </p:cNvPr>
          <p:cNvSpPr txBox="1"/>
          <p:nvPr/>
        </p:nvSpPr>
        <p:spPr>
          <a:xfrm>
            <a:off x="881725" y="2178332"/>
            <a:ext cx="2842497" cy="1198875"/>
          </a:xfrm>
          <a:prstGeom prst="rect">
            <a:avLst/>
          </a:prstGeom>
        </p:spPr>
        <p:txBody>
          <a:bodyPr wrap="square" lIns="0" tIns="36000" rIns="0" bIns="54000" rtlCol="0" anchor="t">
            <a:spAutoFit/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Глобальный охват</a:t>
            </a: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и международное признание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2A3DBD3-094F-4AB3-A54C-D0A4327473E5}"/>
              </a:ext>
            </a:extLst>
          </p:cNvPr>
          <p:cNvSpPr txBox="1"/>
          <p:nvPr/>
        </p:nvSpPr>
        <p:spPr>
          <a:xfrm>
            <a:off x="881725" y="4850980"/>
            <a:ext cx="2842497" cy="829543"/>
          </a:xfrm>
          <a:prstGeom prst="rect">
            <a:avLst/>
          </a:prstGeom>
        </p:spPr>
        <p:txBody>
          <a:bodyPr wrap="square" lIns="0" tIns="36000" rIns="0" bIns="54000" rtlCol="0" anchor="t">
            <a:spAutoFit/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Опыт и знания</a:t>
            </a:r>
            <a:b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</a:b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rPr>
              <a:t>мирового уровня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5474E8D7-1180-4098-A66D-F7BFBBDE2A76}"/>
              </a:ext>
            </a:extLst>
          </p:cNvPr>
          <p:cNvGrpSpPr/>
          <p:nvPr/>
        </p:nvGrpSpPr>
        <p:grpSpPr>
          <a:xfrm>
            <a:off x="890840" y="4055961"/>
            <a:ext cx="575616" cy="588594"/>
            <a:chOff x="3175267" y="7159175"/>
            <a:chExt cx="377436" cy="385947"/>
          </a:xfrm>
          <a:gradFill flip="none" rotWithShape="1">
            <a:gsLst>
              <a:gs pos="0">
                <a:schemeClr val="accent1"/>
              </a:gs>
              <a:gs pos="100000">
                <a:srgbClr val="FF694A"/>
              </a:gs>
              <a:gs pos="75000">
                <a:srgbClr val="FFE810"/>
              </a:gs>
              <a:gs pos="50000">
                <a:schemeClr val="accent2"/>
              </a:gs>
            </a:gsLst>
            <a:lin ang="0" scaled="1"/>
            <a:tileRect/>
          </a:gradFill>
        </p:grpSpPr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042BD3DF-CFCF-4AF5-A6E1-0AB05BFF9414}"/>
                </a:ext>
              </a:extLst>
            </p:cNvPr>
            <p:cNvSpPr/>
            <p:nvPr/>
          </p:nvSpPr>
          <p:spPr>
            <a:xfrm>
              <a:off x="3175267" y="7159175"/>
              <a:ext cx="377436" cy="385947"/>
            </a:xfrm>
            <a:custGeom>
              <a:avLst/>
              <a:gdLst>
                <a:gd name="connsiteX0" fmla="*/ 368004 w 377437"/>
                <a:gd name="connsiteY0" fmla="*/ 233459 h 385947"/>
                <a:gd name="connsiteX1" fmla="*/ 344573 w 377437"/>
                <a:gd name="connsiteY1" fmla="*/ 193073 h 385947"/>
                <a:gd name="connsiteX2" fmla="*/ 359907 w 377437"/>
                <a:gd name="connsiteY2" fmla="*/ 174023 h 385947"/>
                <a:gd name="connsiteX3" fmla="*/ 364762 w 377437"/>
                <a:gd name="connsiteY3" fmla="*/ 157831 h 385947"/>
                <a:gd name="connsiteX4" fmla="*/ 356763 w 377437"/>
                <a:gd name="connsiteY4" fmla="*/ 142971 h 385947"/>
                <a:gd name="connsiteX5" fmla="*/ 299613 w 377437"/>
                <a:gd name="connsiteY5" fmla="*/ 96393 h 385947"/>
                <a:gd name="connsiteX6" fmla="*/ 141023 w 377437"/>
                <a:gd name="connsiteY6" fmla="*/ 4668 h 385947"/>
                <a:gd name="connsiteX7" fmla="*/ -4996 w 377437"/>
                <a:gd name="connsiteY7" fmla="*/ 155068 h 385947"/>
                <a:gd name="connsiteX8" fmla="*/ 77492 w 377437"/>
                <a:gd name="connsiteY8" fmla="*/ 304038 h 385947"/>
                <a:gd name="connsiteX9" fmla="*/ 88347 w 377437"/>
                <a:gd name="connsiteY9" fmla="*/ 329186 h 385947"/>
                <a:gd name="connsiteX10" fmla="*/ 71204 w 377437"/>
                <a:gd name="connsiteY10" fmla="*/ 390049 h 385947"/>
                <a:gd name="connsiteX11" fmla="*/ 94160 w 377437"/>
                <a:gd name="connsiteY11" fmla="*/ 390049 h 385947"/>
                <a:gd name="connsiteX12" fmla="*/ 109587 w 377437"/>
                <a:gd name="connsiteY12" fmla="*/ 334995 h 385947"/>
                <a:gd name="connsiteX13" fmla="*/ 88156 w 377437"/>
                <a:gd name="connsiteY13" fmla="*/ 284702 h 385947"/>
                <a:gd name="connsiteX14" fmla="*/ 17100 w 377437"/>
                <a:gd name="connsiteY14" fmla="*/ 156306 h 385947"/>
                <a:gd name="connsiteX15" fmla="*/ 142925 w 377437"/>
                <a:gd name="connsiteY15" fmla="*/ 26574 h 385947"/>
                <a:gd name="connsiteX16" fmla="*/ 280563 w 377437"/>
                <a:gd name="connsiteY16" fmla="*/ 107825 h 385947"/>
                <a:gd name="connsiteX17" fmla="*/ 281609 w 377437"/>
                <a:gd name="connsiteY17" fmla="*/ 110299 h 385947"/>
                <a:gd name="connsiteX18" fmla="*/ 343140 w 377437"/>
                <a:gd name="connsiteY18" fmla="*/ 160022 h 385947"/>
                <a:gd name="connsiteX19" fmla="*/ 318188 w 377437"/>
                <a:gd name="connsiteY19" fmla="*/ 190501 h 385947"/>
                <a:gd name="connsiteX20" fmla="*/ 349047 w 377437"/>
                <a:gd name="connsiteY20" fmla="*/ 244126 h 385947"/>
                <a:gd name="connsiteX21" fmla="*/ 345331 w 377437"/>
                <a:gd name="connsiteY21" fmla="*/ 259081 h 385947"/>
                <a:gd name="connsiteX22" fmla="*/ 345145 w 377437"/>
                <a:gd name="connsiteY22" fmla="*/ 259176 h 385947"/>
                <a:gd name="connsiteX23" fmla="*/ 260369 w 377437"/>
                <a:gd name="connsiteY23" fmla="*/ 308133 h 385947"/>
                <a:gd name="connsiteX24" fmla="*/ 236938 w 377437"/>
                <a:gd name="connsiteY24" fmla="*/ 390049 h 385947"/>
                <a:gd name="connsiteX25" fmla="*/ 259513 w 377437"/>
                <a:gd name="connsiteY25" fmla="*/ 390049 h 385947"/>
                <a:gd name="connsiteX26" fmla="*/ 278563 w 377437"/>
                <a:gd name="connsiteY26" fmla="*/ 322707 h 385947"/>
                <a:gd name="connsiteX27" fmla="*/ 355619 w 377437"/>
                <a:gd name="connsiteY27" fmla="*/ 278321 h 385947"/>
                <a:gd name="connsiteX28" fmla="*/ 368004 w 377437"/>
                <a:gd name="connsiteY28" fmla="*/ 233459 h 385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77437" h="385947">
                  <a:moveTo>
                    <a:pt x="368004" y="233459"/>
                  </a:moveTo>
                  <a:lnTo>
                    <a:pt x="344573" y="193073"/>
                  </a:lnTo>
                  <a:lnTo>
                    <a:pt x="359907" y="174023"/>
                  </a:lnTo>
                  <a:cubicBezTo>
                    <a:pt x="363623" y="169547"/>
                    <a:pt x="365432" y="163640"/>
                    <a:pt x="364762" y="157831"/>
                  </a:cubicBezTo>
                  <a:cubicBezTo>
                    <a:pt x="364097" y="152020"/>
                    <a:pt x="361242" y="146685"/>
                    <a:pt x="356763" y="142971"/>
                  </a:cubicBezTo>
                  <a:lnTo>
                    <a:pt x="299613" y="96393"/>
                  </a:lnTo>
                  <a:cubicBezTo>
                    <a:pt x="271136" y="35624"/>
                    <a:pt x="207888" y="-950"/>
                    <a:pt x="141023" y="4668"/>
                  </a:cubicBezTo>
                  <a:cubicBezTo>
                    <a:pt x="61776" y="11621"/>
                    <a:pt x="-425" y="75629"/>
                    <a:pt x="-4996" y="155068"/>
                  </a:cubicBezTo>
                  <a:cubicBezTo>
                    <a:pt x="-8615" y="216504"/>
                    <a:pt x="23486" y="274512"/>
                    <a:pt x="77492" y="304038"/>
                  </a:cubicBezTo>
                  <a:cubicBezTo>
                    <a:pt x="86538" y="308801"/>
                    <a:pt x="91016" y="319279"/>
                    <a:pt x="88347" y="329186"/>
                  </a:cubicBezTo>
                  <a:lnTo>
                    <a:pt x="71204" y="390049"/>
                  </a:lnTo>
                  <a:lnTo>
                    <a:pt x="94160" y="390049"/>
                  </a:lnTo>
                  <a:lnTo>
                    <a:pt x="109587" y="334995"/>
                  </a:lnTo>
                  <a:cubicBezTo>
                    <a:pt x="115019" y="315277"/>
                    <a:pt x="106067" y="294418"/>
                    <a:pt x="88156" y="284702"/>
                  </a:cubicBezTo>
                  <a:cubicBezTo>
                    <a:pt x="41582" y="259271"/>
                    <a:pt x="13961" y="209265"/>
                    <a:pt x="17100" y="156306"/>
                  </a:cubicBezTo>
                  <a:cubicBezTo>
                    <a:pt x="21007" y="87821"/>
                    <a:pt x="74538" y="32480"/>
                    <a:pt x="142925" y="26574"/>
                  </a:cubicBezTo>
                  <a:cubicBezTo>
                    <a:pt x="201410" y="21718"/>
                    <a:pt x="256560" y="54293"/>
                    <a:pt x="280563" y="107825"/>
                  </a:cubicBezTo>
                  <a:lnTo>
                    <a:pt x="281609" y="110299"/>
                  </a:lnTo>
                  <a:lnTo>
                    <a:pt x="343140" y="160022"/>
                  </a:lnTo>
                  <a:lnTo>
                    <a:pt x="318188" y="190501"/>
                  </a:lnTo>
                  <a:lnTo>
                    <a:pt x="349047" y="244126"/>
                  </a:lnTo>
                  <a:cubicBezTo>
                    <a:pt x="352191" y="249270"/>
                    <a:pt x="350475" y="255937"/>
                    <a:pt x="345331" y="259081"/>
                  </a:cubicBezTo>
                  <a:cubicBezTo>
                    <a:pt x="345331" y="259081"/>
                    <a:pt x="345238" y="259176"/>
                    <a:pt x="345145" y="259176"/>
                  </a:cubicBezTo>
                  <a:lnTo>
                    <a:pt x="260369" y="308133"/>
                  </a:lnTo>
                  <a:lnTo>
                    <a:pt x="236938" y="390049"/>
                  </a:lnTo>
                  <a:lnTo>
                    <a:pt x="259513" y="390049"/>
                  </a:lnTo>
                  <a:lnTo>
                    <a:pt x="278563" y="322707"/>
                  </a:lnTo>
                  <a:lnTo>
                    <a:pt x="355619" y="278321"/>
                  </a:lnTo>
                  <a:cubicBezTo>
                    <a:pt x="371241" y="269273"/>
                    <a:pt x="376766" y="249270"/>
                    <a:pt x="368004" y="233459"/>
                  </a:cubicBez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6B8718B0-3B70-4768-BB46-26663C639A41}"/>
                </a:ext>
              </a:extLst>
            </p:cNvPr>
            <p:cNvSpPr/>
            <p:nvPr/>
          </p:nvSpPr>
          <p:spPr>
            <a:xfrm>
              <a:off x="3241370" y="7214697"/>
              <a:ext cx="187356" cy="187451"/>
            </a:xfrm>
            <a:custGeom>
              <a:avLst/>
              <a:gdLst>
                <a:gd name="connsiteX0" fmla="*/ 165507 w 187356"/>
                <a:gd name="connsiteY0" fmla="*/ 134784 h 187451"/>
                <a:gd name="connsiteX1" fmla="*/ 171032 w 187356"/>
                <a:gd name="connsiteY1" fmla="*/ 136403 h 187451"/>
                <a:gd name="connsiteX2" fmla="*/ 182083 w 187356"/>
                <a:gd name="connsiteY2" fmla="*/ 125355 h 187451"/>
                <a:gd name="connsiteX3" fmla="*/ 171130 w 187356"/>
                <a:gd name="connsiteY3" fmla="*/ 114400 h 187451"/>
                <a:gd name="connsiteX4" fmla="*/ 171032 w 187356"/>
                <a:gd name="connsiteY4" fmla="*/ 114400 h 187451"/>
                <a:gd name="connsiteX5" fmla="*/ 159987 w 187356"/>
                <a:gd name="connsiteY5" fmla="*/ 125259 h 187451"/>
                <a:gd name="connsiteX6" fmla="*/ 159987 w 187356"/>
                <a:gd name="connsiteY6" fmla="*/ 125355 h 187451"/>
                <a:gd name="connsiteX7" fmla="*/ 161605 w 187356"/>
                <a:gd name="connsiteY7" fmla="*/ 130880 h 187451"/>
                <a:gd name="connsiteX8" fmla="*/ 121314 w 187356"/>
                <a:gd name="connsiteY8" fmla="*/ 171171 h 187451"/>
                <a:gd name="connsiteX9" fmla="*/ 115882 w 187356"/>
                <a:gd name="connsiteY9" fmla="*/ 169454 h 187451"/>
                <a:gd name="connsiteX10" fmla="*/ 115882 w 187356"/>
                <a:gd name="connsiteY10" fmla="*/ 169454 h 187451"/>
                <a:gd name="connsiteX11" fmla="*/ 103692 w 187356"/>
                <a:gd name="connsiteY11" fmla="*/ 123641 h 187451"/>
                <a:gd name="connsiteX12" fmla="*/ 127026 w 187356"/>
                <a:gd name="connsiteY12" fmla="*/ 92208 h 187451"/>
                <a:gd name="connsiteX13" fmla="*/ 121505 w 187356"/>
                <a:gd name="connsiteY13" fmla="*/ 74014 h 187451"/>
                <a:gd name="connsiteX14" fmla="*/ 143885 w 187356"/>
                <a:gd name="connsiteY14" fmla="*/ 54964 h 187451"/>
                <a:gd name="connsiteX15" fmla="*/ 154554 w 187356"/>
                <a:gd name="connsiteY15" fmla="*/ 58966 h 187451"/>
                <a:gd name="connsiteX16" fmla="*/ 171130 w 187356"/>
                <a:gd name="connsiteY16" fmla="*/ 42392 h 187451"/>
                <a:gd name="connsiteX17" fmla="*/ 154554 w 187356"/>
                <a:gd name="connsiteY17" fmla="*/ 25819 h 187451"/>
                <a:gd name="connsiteX18" fmla="*/ 137983 w 187356"/>
                <a:gd name="connsiteY18" fmla="*/ 42392 h 187451"/>
                <a:gd name="connsiteX19" fmla="*/ 140364 w 187356"/>
                <a:gd name="connsiteY19" fmla="*/ 50773 h 187451"/>
                <a:gd name="connsiteX20" fmla="*/ 117980 w 187356"/>
                <a:gd name="connsiteY20" fmla="*/ 69823 h 187451"/>
                <a:gd name="connsiteX21" fmla="*/ 93879 w 187356"/>
                <a:gd name="connsiteY21" fmla="*/ 59347 h 187451"/>
                <a:gd name="connsiteX22" fmla="*/ 86642 w 187356"/>
                <a:gd name="connsiteY22" fmla="*/ 60203 h 187451"/>
                <a:gd name="connsiteX23" fmla="*/ 77117 w 187356"/>
                <a:gd name="connsiteY23" fmla="*/ 24675 h 187451"/>
                <a:gd name="connsiteX24" fmla="*/ 82926 w 187356"/>
                <a:gd name="connsiteY24" fmla="*/ 15150 h 187451"/>
                <a:gd name="connsiteX25" fmla="*/ 71880 w 187356"/>
                <a:gd name="connsiteY25" fmla="*/ 4102 h 187451"/>
                <a:gd name="connsiteX26" fmla="*/ 60830 w 187356"/>
                <a:gd name="connsiteY26" fmla="*/ 15150 h 187451"/>
                <a:gd name="connsiteX27" fmla="*/ 61876 w 187356"/>
                <a:gd name="connsiteY27" fmla="*/ 19722 h 187451"/>
                <a:gd name="connsiteX28" fmla="*/ 22060 w 187356"/>
                <a:gd name="connsiteY28" fmla="*/ 52299 h 187451"/>
                <a:gd name="connsiteX29" fmla="*/ 11205 w 187356"/>
                <a:gd name="connsiteY29" fmla="*/ 48201 h 187451"/>
                <a:gd name="connsiteX30" fmla="*/ -5273 w 187356"/>
                <a:gd name="connsiteY30" fmla="*/ 64679 h 187451"/>
                <a:gd name="connsiteX31" fmla="*/ -5273 w 187356"/>
                <a:gd name="connsiteY31" fmla="*/ 64775 h 187451"/>
                <a:gd name="connsiteX32" fmla="*/ 9489 w 187356"/>
                <a:gd name="connsiteY32" fmla="*/ 81062 h 187451"/>
                <a:gd name="connsiteX33" fmla="*/ 12726 w 187356"/>
                <a:gd name="connsiteY33" fmla="*/ 136784 h 187451"/>
                <a:gd name="connsiteX34" fmla="*/ -5273 w 187356"/>
                <a:gd name="connsiteY34" fmla="*/ 158502 h 187451"/>
                <a:gd name="connsiteX35" fmla="*/ 16730 w 187356"/>
                <a:gd name="connsiteY35" fmla="*/ 180505 h 187451"/>
                <a:gd name="connsiteX36" fmla="*/ 37492 w 187356"/>
                <a:gd name="connsiteY36" fmla="*/ 165741 h 187451"/>
                <a:gd name="connsiteX37" fmla="*/ 105027 w 187356"/>
                <a:gd name="connsiteY37" fmla="*/ 180791 h 187451"/>
                <a:gd name="connsiteX38" fmla="*/ 115980 w 187356"/>
                <a:gd name="connsiteY38" fmla="*/ 191553 h 187451"/>
                <a:gd name="connsiteX39" fmla="*/ 127026 w 187356"/>
                <a:gd name="connsiteY39" fmla="*/ 180505 h 187451"/>
                <a:gd name="connsiteX40" fmla="*/ 125314 w 187356"/>
                <a:gd name="connsiteY40" fmla="*/ 175075 h 187451"/>
                <a:gd name="connsiteX41" fmla="*/ 81308 w 187356"/>
                <a:gd name="connsiteY41" fmla="*/ 61728 h 187451"/>
                <a:gd name="connsiteX42" fmla="*/ 60732 w 187356"/>
                <a:gd name="connsiteY42" fmla="*/ 92303 h 187451"/>
                <a:gd name="connsiteX43" fmla="*/ 67494 w 187356"/>
                <a:gd name="connsiteY43" fmla="*/ 112114 h 187451"/>
                <a:gd name="connsiteX44" fmla="*/ 31585 w 187356"/>
                <a:gd name="connsiteY44" fmla="*/ 142310 h 187451"/>
                <a:gd name="connsiteX45" fmla="*/ 18060 w 187356"/>
                <a:gd name="connsiteY45" fmla="*/ 136594 h 187451"/>
                <a:gd name="connsiteX46" fmla="*/ 14823 w 187356"/>
                <a:gd name="connsiteY46" fmla="*/ 80874 h 187451"/>
                <a:gd name="connsiteX47" fmla="*/ 27683 w 187356"/>
                <a:gd name="connsiteY47" fmla="*/ 64775 h 187451"/>
                <a:gd name="connsiteX48" fmla="*/ 25395 w 187356"/>
                <a:gd name="connsiteY48" fmla="*/ 56585 h 187451"/>
                <a:gd name="connsiteX49" fmla="*/ 65402 w 187356"/>
                <a:gd name="connsiteY49" fmla="*/ 23817 h 187451"/>
                <a:gd name="connsiteX50" fmla="*/ 71783 w 187356"/>
                <a:gd name="connsiteY50" fmla="*/ 26105 h 187451"/>
                <a:gd name="connsiteX51" fmla="*/ 71783 w 187356"/>
                <a:gd name="connsiteY51" fmla="*/ 26105 h 187451"/>
                <a:gd name="connsiteX52" fmla="*/ 35110 w 187356"/>
                <a:gd name="connsiteY52" fmla="*/ 146500 h 187451"/>
                <a:gd name="connsiteX53" fmla="*/ 71118 w 187356"/>
                <a:gd name="connsiteY53" fmla="*/ 116307 h 187451"/>
                <a:gd name="connsiteX54" fmla="*/ 93786 w 187356"/>
                <a:gd name="connsiteY54" fmla="*/ 125355 h 187451"/>
                <a:gd name="connsiteX55" fmla="*/ 98167 w 187356"/>
                <a:gd name="connsiteY55" fmla="*/ 125355 h 187451"/>
                <a:gd name="connsiteX56" fmla="*/ 110548 w 187356"/>
                <a:gd name="connsiteY56" fmla="*/ 171454 h 187451"/>
                <a:gd name="connsiteX57" fmla="*/ 106167 w 187356"/>
                <a:gd name="connsiteY57" fmla="*/ 175838 h 187451"/>
                <a:gd name="connsiteX58" fmla="*/ 38445 w 187356"/>
                <a:gd name="connsiteY58" fmla="*/ 160883 h 187451"/>
                <a:gd name="connsiteX59" fmla="*/ 38445 w 187356"/>
                <a:gd name="connsiteY59" fmla="*/ 158883 h 187451"/>
                <a:gd name="connsiteX60" fmla="*/ 35110 w 187356"/>
                <a:gd name="connsiteY60" fmla="*/ 146405 h 187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187356" h="187451">
                  <a:moveTo>
                    <a:pt x="165507" y="134784"/>
                  </a:moveTo>
                  <a:cubicBezTo>
                    <a:pt x="167130" y="135831"/>
                    <a:pt x="169032" y="136403"/>
                    <a:pt x="171032" y="136403"/>
                  </a:cubicBezTo>
                  <a:cubicBezTo>
                    <a:pt x="177130" y="136403"/>
                    <a:pt x="182083" y="131450"/>
                    <a:pt x="182083" y="125355"/>
                  </a:cubicBezTo>
                  <a:cubicBezTo>
                    <a:pt x="182083" y="119353"/>
                    <a:pt x="177223" y="114400"/>
                    <a:pt x="171130" y="114400"/>
                  </a:cubicBezTo>
                  <a:cubicBezTo>
                    <a:pt x="171130" y="114400"/>
                    <a:pt x="171032" y="114400"/>
                    <a:pt x="171032" y="114400"/>
                  </a:cubicBezTo>
                  <a:cubicBezTo>
                    <a:pt x="164935" y="114304"/>
                    <a:pt x="160080" y="119162"/>
                    <a:pt x="159987" y="125259"/>
                  </a:cubicBezTo>
                  <a:cubicBezTo>
                    <a:pt x="159987" y="125259"/>
                    <a:pt x="159987" y="125355"/>
                    <a:pt x="159987" y="125355"/>
                  </a:cubicBezTo>
                  <a:cubicBezTo>
                    <a:pt x="159987" y="127259"/>
                    <a:pt x="160554" y="129259"/>
                    <a:pt x="161605" y="130880"/>
                  </a:cubicBezTo>
                  <a:lnTo>
                    <a:pt x="121314" y="171171"/>
                  </a:lnTo>
                  <a:cubicBezTo>
                    <a:pt x="119691" y="170122"/>
                    <a:pt x="117789" y="169550"/>
                    <a:pt x="115882" y="169454"/>
                  </a:cubicBezTo>
                  <a:lnTo>
                    <a:pt x="115882" y="169454"/>
                  </a:lnTo>
                  <a:lnTo>
                    <a:pt x="103692" y="123641"/>
                  </a:lnTo>
                  <a:cubicBezTo>
                    <a:pt x="117501" y="119353"/>
                    <a:pt x="126933" y="106686"/>
                    <a:pt x="127026" y="92208"/>
                  </a:cubicBezTo>
                  <a:cubicBezTo>
                    <a:pt x="127026" y="85729"/>
                    <a:pt x="125124" y="79444"/>
                    <a:pt x="121505" y="74014"/>
                  </a:cubicBezTo>
                  <a:lnTo>
                    <a:pt x="143885" y="54964"/>
                  </a:lnTo>
                  <a:cubicBezTo>
                    <a:pt x="146838" y="57536"/>
                    <a:pt x="150648" y="58966"/>
                    <a:pt x="154554" y="58966"/>
                  </a:cubicBezTo>
                  <a:cubicBezTo>
                    <a:pt x="163698" y="58966"/>
                    <a:pt x="171130" y="51536"/>
                    <a:pt x="171130" y="42392"/>
                  </a:cubicBezTo>
                  <a:cubicBezTo>
                    <a:pt x="171130" y="33249"/>
                    <a:pt x="163698" y="25819"/>
                    <a:pt x="154554" y="25819"/>
                  </a:cubicBezTo>
                  <a:cubicBezTo>
                    <a:pt x="145411" y="25819"/>
                    <a:pt x="137983" y="33249"/>
                    <a:pt x="137983" y="42392"/>
                  </a:cubicBezTo>
                  <a:cubicBezTo>
                    <a:pt x="137983" y="45343"/>
                    <a:pt x="138839" y="48201"/>
                    <a:pt x="140364" y="50773"/>
                  </a:cubicBezTo>
                  <a:lnTo>
                    <a:pt x="117980" y="69823"/>
                  </a:lnTo>
                  <a:cubicBezTo>
                    <a:pt x="111789" y="63156"/>
                    <a:pt x="103023" y="59347"/>
                    <a:pt x="93879" y="59347"/>
                  </a:cubicBezTo>
                  <a:cubicBezTo>
                    <a:pt x="91405" y="59347"/>
                    <a:pt x="89023" y="59631"/>
                    <a:pt x="86642" y="60203"/>
                  </a:cubicBezTo>
                  <a:lnTo>
                    <a:pt x="77117" y="24675"/>
                  </a:lnTo>
                  <a:cubicBezTo>
                    <a:pt x="80736" y="22866"/>
                    <a:pt x="82926" y="19150"/>
                    <a:pt x="82926" y="15150"/>
                  </a:cubicBezTo>
                  <a:cubicBezTo>
                    <a:pt x="82926" y="9055"/>
                    <a:pt x="77973" y="4102"/>
                    <a:pt x="71880" y="4102"/>
                  </a:cubicBezTo>
                  <a:cubicBezTo>
                    <a:pt x="65783" y="4102"/>
                    <a:pt x="60830" y="9055"/>
                    <a:pt x="60830" y="15150"/>
                  </a:cubicBezTo>
                  <a:cubicBezTo>
                    <a:pt x="60830" y="16768"/>
                    <a:pt x="61211" y="18294"/>
                    <a:pt x="61876" y="19722"/>
                  </a:cubicBezTo>
                  <a:lnTo>
                    <a:pt x="22060" y="52299"/>
                  </a:lnTo>
                  <a:cubicBezTo>
                    <a:pt x="19014" y="49727"/>
                    <a:pt x="15205" y="48201"/>
                    <a:pt x="11205" y="48201"/>
                  </a:cubicBezTo>
                  <a:cubicBezTo>
                    <a:pt x="2061" y="48201"/>
                    <a:pt x="-5273" y="55536"/>
                    <a:pt x="-5273" y="64679"/>
                  </a:cubicBezTo>
                  <a:cubicBezTo>
                    <a:pt x="-5273" y="64679"/>
                    <a:pt x="-5273" y="64775"/>
                    <a:pt x="-5273" y="64775"/>
                  </a:cubicBezTo>
                  <a:cubicBezTo>
                    <a:pt x="-5273" y="73158"/>
                    <a:pt x="1108" y="80206"/>
                    <a:pt x="9489" y="81062"/>
                  </a:cubicBezTo>
                  <a:lnTo>
                    <a:pt x="12726" y="136784"/>
                  </a:lnTo>
                  <a:cubicBezTo>
                    <a:pt x="2252" y="138689"/>
                    <a:pt x="-5273" y="147832"/>
                    <a:pt x="-5273" y="158502"/>
                  </a:cubicBezTo>
                  <a:cubicBezTo>
                    <a:pt x="-5273" y="170694"/>
                    <a:pt x="4536" y="180505"/>
                    <a:pt x="16730" y="180505"/>
                  </a:cubicBezTo>
                  <a:cubicBezTo>
                    <a:pt x="26064" y="180505"/>
                    <a:pt x="34348" y="174598"/>
                    <a:pt x="37492" y="165741"/>
                  </a:cubicBezTo>
                  <a:lnTo>
                    <a:pt x="105027" y="180791"/>
                  </a:lnTo>
                  <a:cubicBezTo>
                    <a:pt x="105120" y="186791"/>
                    <a:pt x="109980" y="191553"/>
                    <a:pt x="115980" y="191553"/>
                  </a:cubicBezTo>
                  <a:cubicBezTo>
                    <a:pt x="122073" y="191553"/>
                    <a:pt x="127026" y="186600"/>
                    <a:pt x="127026" y="180505"/>
                  </a:cubicBezTo>
                  <a:cubicBezTo>
                    <a:pt x="126933" y="178598"/>
                    <a:pt x="126361" y="176694"/>
                    <a:pt x="125314" y="175075"/>
                  </a:cubicBezTo>
                  <a:close/>
                  <a:moveTo>
                    <a:pt x="81308" y="61728"/>
                  </a:moveTo>
                  <a:cubicBezTo>
                    <a:pt x="68829" y="66775"/>
                    <a:pt x="60732" y="78872"/>
                    <a:pt x="60732" y="92303"/>
                  </a:cubicBezTo>
                  <a:cubicBezTo>
                    <a:pt x="60732" y="99447"/>
                    <a:pt x="63113" y="106400"/>
                    <a:pt x="67494" y="112114"/>
                  </a:cubicBezTo>
                  <a:lnTo>
                    <a:pt x="31585" y="142310"/>
                  </a:lnTo>
                  <a:cubicBezTo>
                    <a:pt x="27874" y="138880"/>
                    <a:pt x="23111" y="136880"/>
                    <a:pt x="18060" y="136594"/>
                  </a:cubicBezTo>
                  <a:lnTo>
                    <a:pt x="14823" y="80874"/>
                  </a:lnTo>
                  <a:cubicBezTo>
                    <a:pt x="22348" y="79158"/>
                    <a:pt x="27585" y="72491"/>
                    <a:pt x="27683" y="64775"/>
                  </a:cubicBezTo>
                  <a:cubicBezTo>
                    <a:pt x="27683" y="61917"/>
                    <a:pt x="26920" y="59061"/>
                    <a:pt x="25395" y="56585"/>
                  </a:cubicBezTo>
                  <a:lnTo>
                    <a:pt x="65402" y="23817"/>
                  </a:lnTo>
                  <a:cubicBezTo>
                    <a:pt x="67211" y="25247"/>
                    <a:pt x="69499" y="26105"/>
                    <a:pt x="71783" y="26105"/>
                  </a:cubicBezTo>
                  <a:lnTo>
                    <a:pt x="71783" y="26105"/>
                  </a:lnTo>
                  <a:close/>
                  <a:moveTo>
                    <a:pt x="35110" y="146500"/>
                  </a:moveTo>
                  <a:lnTo>
                    <a:pt x="71118" y="116307"/>
                  </a:lnTo>
                  <a:cubicBezTo>
                    <a:pt x="77210" y="122115"/>
                    <a:pt x="85307" y="125355"/>
                    <a:pt x="93786" y="125355"/>
                  </a:cubicBezTo>
                  <a:cubicBezTo>
                    <a:pt x="95214" y="125450"/>
                    <a:pt x="96739" y="125450"/>
                    <a:pt x="98167" y="125355"/>
                  </a:cubicBezTo>
                  <a:lnTo>
                    <a:pt x="110548" y="171454"/>
                  </a:lnTo>
                  <a:cubicBezTo>
                    <a:pt x="108738" y="172503"/>
                    <a:pt x="107218" y="174026"/>
                    <a:pt x="106167" y="175838"/>
                  </a:cubicBezTo>
                  <a:lnTo>
                    <a:pt x="38445" y="160883"/>
                  </a:lnTo>
                  <a:cubicBezTo>
                    <a:pt x="38445" y="160215"/>
                    <a:pt x="38445" y="159548"/>
                    <a:pt x="38445" y="158883"/>
                  </a:cubicBezTo>
                  <a:cubicBezTo>
                    <a:pt x="38636" y="154502"/>
                    <a:pt x="37492" y="150118"/>
                    <a:pt x="35110" y="146405"/>
                  </a:cubicBez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3A8E83E5-3C71-400A-8FF2-557A55B62738}"/>
              </a:ext>
            </a:extLst>
          </p:cNvPr>
          <p:cNvGrpSpPr/>
          <p:nvPr/>
        </p:nvGrpSpPr>
        <p:grpSpPr>
          <a:xfrm>
            <a:off x="8548590" y="4002005"/>
            <a:ext cx="575617" cy="642566"/>
            <a:chOff x="8548590" y="4002005"/>
            <a:chExt cx="575617" cy="642566"/>
          </a:xfrm>
        </p:grpSpPr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ECF19F08-3FE9-46C6-BFEC-D823C37D37F2}"/>
                </a:ext>
              </a:extLst>
            </p:cNvPr>
            <p:cNvSpPr/>
            <p:nvPr/>
          </p:nvSpPr>
          <p:spPr>
            <a:xfrm>
              <a:off x="8548590" y="4002005"/>
              <a:ext cx="575617" cy="642566"/>
            </a:xfrm>
            <a:custGeom>
              <a:avLst/>
              <a:gdLst>
                <a:gd name="connsiteX0" fmla="*/ 293180 w 586359"/>
                <a:gd name="connsiteY0" fmla="*/ 20860 h 654558"/>
                <a:gd name="connsiteX1" fmla="*/ 293180 w 586359"/>
                <a:gd name="connsiteY1" fmla="*/ 20860 h 654558"/>
                <a:gd name="connsiteX2" fmla="*/ 308515 w 586359"/>
                <a:gd name="connsiteY2" fmla="*/ 24955 h 654558"/>
                <a:gd name="connsiteX3" fmla="*/ 549974 w 586359"/>
                <a:gd name="connsiteY3" fmla="*/ 162878 h 654558"/>
                <a:gd name="connsiteX4" fmla="*/ 565595 w 586359"/>
                <a:gd name="connsiteY4" fmla="*/ 189643 h 654558"/>
                <a:gd name="connsiteX5" fmla="*/ 565595 w 586359"/>
                <a:gd name="connsiteY5" fmla="*/ 464249 h 654558"/>
                <a:gd name="connsiteX6" fmla="*/ 549974 w 586359"/>
                <a:gd name="connsiteY6" fmla="*/ 491204 h 654558"/>
                <a:gd name="connsiteX7" fmla="*/ 308515 w 586359"/>
                <a:gd name="connsiteY7" fmla="*/ 629126 h 654558"/>
                <a:gd name="connsiteX8" fmla="*/ 277844 w 586359"/>
                <a:gd name="connsiteY8" fmla="*/ 629126 h 654558"/>
                <a:gd name="connsiteX9" fmla="*/ 37148 w 586359"/>
                <a:gd name="connsiteY9" fmla="*/ 491585 h 654558"/>
                <a:gd name="connsiteX10" fmla="*/ 37148 w 586359"/>
                <a:gd name="connsiteY10" fmla="*/ 491585 h 654558"/>
                <a:gd name="connsiteX11" fmla="*/ 36576 w 586359"/>
                <a:gd name="connsiteY11" fmla="*/ 491585 h 654558"/>
                <a:gd name="connsiteX12" fmla="*/ 21241 w 586359"/>
                <a:gd name="connsiteY12" fmla="*/ 464725 h 654558"/>
                <a:gd name="connsiteX13" fmla="*/ 21241 w 586359"/>
                <a:gd name="connsiteY13" fmla="*/ 189643 h 654558"/>
                <a:gd name="connsiteX14" fmla="*/ 36386 w 586359"/>
                <a:gd name="connsiteY14" fmla="*/ 162878 h 654558"/>
                <a:gd name="connsiteX15" fmla="*/ 277844 w 586359"/>
                <a:gd name="connsiteY15" fmla="*/ 24955 h 654558"/>
                <a:gd name="connsiteX16" fmla="*/ 293180 w 586359"/>
                <a:gd name="connsiteY16" fmla="*/ 20860 h 654558"/>
                <a:gd name="connsiteX17" fmla="*/ 293180 w 586359"/>
                <a:gd name="connsiteY17" fmla="*/ 0 h 654558"/>
                <a:gd name="connsiteX18" fmla="*/ 267462 w 586359"/>
                <a:gd name="connsiteY18" fmla="*/ 6858 h 654558"/>
                <a:gd name="connsiteX19" fmla="*/ 26099 w 586359"/>
                <a:gd name="connsiteY19" fmla="*/ 144780 h 654558"/>
                <a:gd name="connsiteX20" fmla="*/ 0 w 586359"/>
                <a:gd name="connsiteY20" fmla="*/ 189643 h 654558"/>
                <a:gd name="connsiteX21" fmla="*/ 0 w 586359"/>
                <a:gd name="connsiteY21" fmla="*/ 464249 h 654558"/>
                <a:gd name="connsiteX22" fmla="*/ 26099 w 586359"/>
                <a:gd name="connsiteY22" fmla="*/ 509302 h 654558"/>
                <a:gd name="connsiteX23" fmla="*/ 26099 w 586359"/>
                <a:gd name="connsiteY23" fmla="*/ 509302 h 654558"/>
                <a:gd name="connsiteX24" fmla="*/ 267557 w 586359"/>
                <a:gd name="connsiteY24" fmla="*/ 647700 h 654558"/>
                <a:gd name="connsiteX25" fmla="*/ 293180 w 586359"/>
                <a:gd name="connsiteY25" fmla="*/ 654558 h 654558"/>
                <a:gd name="connsiteX26" fmla="*/ 318897 w 586359"/>
                <a:gd name="connsiteY26" fmla="*/ 647700 h 654558"/>
                <a:gd name="connsiteX27" fmla="*/ 560356 w 586359"/>
                <a:gd name="connsiteY27" fmla="*/ 509302 h 654558"/>
                <a:gd name="connsiteX28" fmla="*/ 586359 w 586359"/>
                <a:gd name="connsiteY28" fmla="*/ 464249 h 654558"/>
                <a:gd name="connsiteX29" fmla="*/ 586359 w 586359"/>
                <a:gd name="connsiteY29" fmla="*/ 189643 h 654558"/>
                <a:gd name="connsiteX30" fmla="*/ 560356 w 586359"/>
                <a:gd name="connsiteY30" fmla="*/ 144780 h 654558"/>
                <a:gd name="connsiteX31" fmla="*/ 318897 w 586359"/>
                <a:gd name="connsiteY31" fmla="*/ 6858 h 654558"/>
                <a:gd name="connsiteX32" fmla="*/ 293180 w 586359"/>
                <a:gd name="connsiteY32" fmla="*/ 0 h 654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86359" h="654558">
                  <a:moveTo>
                    <a:pt x="293180" y="20860"/>
                  </a:moveTo>
                  <a:lnTo>
                    <a:pt x="293180" y="20860"/>
                  </a:lnTo>
                  <a:cubicBezTo>
                    <a:pt x="298560" y="20873"/>
                    <a:pt x="303845" y="22285"/>
                    <a:pt x="308515" y="24955"/>
                  </a:cubicBezTo>
                  <a:lnTo>
                    <a:pt x="549974" y="162878"/>
                  </a:lnTo>
                  <a:cubicBezTo>
                    <a:pt x="559607" y="168349"/>
                    <a:pt x="565570" y="178564"/>
                    <a:pt x="565595" y="189643"/>
                  </a:cubicBezTo>
                  <a:lnTo>
                    <a:pt x="565595" y="464249"/>
                  </a:lnTo>
                  <a:cubicBezTo>
                    <a:pt x="565578" y="475379"/>
                    <a:pt x="559623" y="485656"/>
                    <a:pt x="549974" y="491204"/>
                  </a:cubicBezTo>
                  <a:lnTo>
                    <a:pt x="308515" y="629126"/>
                  </a:lnTo>
                  <a:cubicBezTo>
                    <a:pt x="299020" y="634585"/>
                    <a:pt x="287339" y="634585"/>
                    <a:pt x="277844" y="629126"/>
                  </a:cubicBezTo>
                  <a:lnTo>
                    <a:pt x="37148" y="491585"/>
                  </a:lnTo>
                  <a:lnTo>
                    <a:pt x="37148" y="491585"/>
                  </a:lnTo>
                  <a:lnTo>
                    <a:pt x="36576" y="491585"/>
                  </a:lnTo>
                  <a:cubicBezTo>
                    <a:pt x="27108" y="485940"/>
                    <a:pt x="21289" y="475748"/>
                    <a:pt x="21241" y="464725"/>
                  </a:cubicBezTo>
                  <a:lnTo>
                    <a:pt x="21241" y="189643"/>
                  </a:lnTo>
                  <a:cubicBezTo>
                    <a:pt x="21148" y="178657"/>
                    <a:pt x="26921" y="168455"/>
                    <a:pt x="36386" y="162878"/>
                  </a:cubicBezTo>
                  <a:lnTo>
                    <a:pt x="277844" y="24955"/>
                  </a:lnTo>
                  <a:cubicBezTo>
                    <a:pt x="282515" y="22285"/>
                    <a:pt x="287799" y="20873"/>
                    <a:pt x="293180" y="20860"/>
                  </a:cubicBezTo>
                  <a:moveTo>
                    <a:pt x="293180" y="0"/>
                  </a:moveTo>
                  <a:cubicBezTo>
                    <a:pt x="284156" y="8"/>
                    <a:pt x="275292" y="2372"/>
                    <a:pt x="267462" y="6858"/>
                  </a:cubicBezTo>
                  <a:lnTo>
                    <a:pt x="26099" y="144780"/>
                  </a:lnTo>
                  <a:cubicBezTo>
                    <a:pt x="9982" y="153971"/>
                    <a:pt x="23" y="171090"/>
                    <a:pt x="0" y="189643"/>
                  </a:cubicBezTo>
                  <a:lnTo>
                    <a:pt x="0" y="464249"/>
                  </a:lnTo>
                  <a:cubicBezTo>
                    <a:pt x="15" y="482854"/>
                    <a:pt x="9967" y="500033"/>
                    <a:pt x="26099" y="509302"/>
                  </a:cubicBezTo>
                  <a:lnTo>
                    <a:pt x="26099" y="509302"/>
                  </a:lnTo>
                  <a:lnTo>
                    <a:pt x="267557" y="647700"/>
                  </a:lnTo>
                  <a:cubicBezTo>
                    <a:pt x="275347" y="652200"/>
                    <a:pt x="284184" y="654565"/>
                    <a:pt x="293180" y="654558"/>
                  </a:cubicBezTo>
                  <a:cubicBezTo>
                    <a:pt x="302203" y="654550"/>
                    <a:pt x="311067" y="652186"/>
                    <a:pt x="318897" y="647700"/>
                  </a:cubicBezTo>
                  <a:lnTo>
                    <a:pt x="560356" y="509302"/>
                  </a:lnTo>
                  <a:cubicBezTo>
                    <a:pt x="576465" y="500023"/>
                    <a:pt x="586384" y="482839"/>
                    <a:pt x="586359" y="464249"/>
                  </a:cubicBezTo>
                  <a:lnTo>
                    <a:pt x="586359" y="189643"/>
                  </a:lnTo>
                  <a:cubicBezTo>
                    <a:pt x="586395" y="171099"/>
                    <a:pt x="576464" y="153966"/>
                    <a:pt x="560356" y="144780"/>
                  </a:cubicBezTo>
                  <a:lnTo>
                    <a:pt x="318897" y="6858"/>
                  </a:lnTo>
                  <a:cubicBezTo>
                    <a:pt x="311067" y="2372"/>
                    <a:pt x="302203" y="8"/>
                    <a:pt x="293180" y="0"/>
                  </a:cubicBezTo>
                  <a:close/>
                </a:path>
              </a:pathLst>
            </a:custGeom>
            <a:gradFill>
              <a:gsLst>
                <a:gs pos="70000">
                  <a:schemeClr val="accent2"/>
                </a:gs>
                <a:gs pos="21000">
                  <a:schemeClr val="accent1"/>
                </a:gs>
              </a:gsLst>
              <a:lin ang="10800000" scaled="1"/>
            </a:gradFill>
            <a:ln w="138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spersky Sans Display"/>
                <a:ea typeface="+mn-ea"/>
                <a:cs typeface="+mn-cs"/>
              </a:endParaRPr>
            </a:p>
          </p:txBody>
        </p:sp>
        <p:pic>
          <p:nvPicPr>
            <p:cNvPr id="59" name="Рисунок 76">
              <a:extLst>
                <a:ext uri="{FF2B5EF4-FFF2-40B4-BE49-F238E27FC236}">
                  <a16:creationId xmlns:a16="http://schemas.microsoft.com/office/drawing/2014/main" id="{09868FB6-6037-47F9-B560-68A8F9968D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753922" y="4140636"/>
              <a:ext cx="220901" cy="3258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28050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ccel="20000" decel="2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C 0.0039 -3.7037E-6 0.00755 0.00533 0.00755 0.0125 C 0.00755 0.01945 0.0039 0.0257 2.5E-6 0.0257 C -0.00443 0.0257 -0.00755 0.01945 -0.00755 0.0125 C -0.00755 0.00533 -0.00443 -3.7037E-6 2.5E-6 -3.7037E-6 Z " pathEditMode="relative" rAng="0" ptsTypes="AAAAA">
                                      <p:cBhvr>
                                        <p:cTn id="8" dur="2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Текст 2">
            <a:extLst>
              <a:ext uri="{FF2B5EF4-FFF2-40B4-BE49-F238E27FC236}">
                <a16:creationId xmlns:a16="http://schemas.microsoft.com/office/drawing/2014/main" id="{1757FD07-1144-441D-99FF-0B023F8F6E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>
                <a:latin typeface="+mn-lt"/>
              </a:rPr>
              <a:t>Спасибо!</a:t>
            </a:r>
            <a:endParaRPr lang="en-US" dirty="0">
              <a:latin typeface="+mn-lt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C0DB2FA-40F5-47B6-8D2E-8AB39A9072B5}"/>
              </a:ext>
            </a:extLst>
          </p:cNvPr>
          <p:cNvSpPr/>
          <p:nvPr/>
        </p:nvSpPr>
        <p:spPr>
          <a:xfrm>
            <a:off x="4260225" y="3882234"/>
            <a:ext cx="32656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/>
              <a:t>smart@kaspersky.com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42452701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12"/>
  <p:tag name="AS_OS" val="Unix 4.14.225.169"/>
  <p:tag name="AS_RELEASE_DATE" val="2020.03.14"/>
  <p:tag name="AS_TITLE" val="Aspose.Slides for .NET Standard 2.0"/>
  <p:tag name="AS_VERSION" val="2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Kaspersky_Presentation (black)">
  <a:themeElements>
    <a:clrScheme name="Kaspersky (black template)">
      <a:dk1>
        <a:srgbClr val="000000"/>
      </a:dk1>
      <a:lt1>
        <a:srgbClr val="FFFFFF"/>
      </a:lt1>
      <a:dk2>
        <a:srgbClr val="1D1D1B"/>
      </a:dk2>
      <a:lt2>
        <a:srgbClr val="FFFFFF"/>
      </a:lt2>
      <a:accent1>
        <a:srgbClr val="23D1AE"/>
      </a:accent1>
      <a:accent2>
        <a:srgbClr val="7EFF33"/>
      </a:accent2>
      <a:accent3>
        <a:srgbClr val="375050"/>
      </a:accent3>
      <a:accent4>
        <a:srgbClr val="556E6E"/>
      </a:accent4>
      <a:accent5>
        <a:srgbClr val="7D9696"/>
      </a:accent5>
      <a:accent6>
        <a:srgbClr val="A5BEBE"/>
      </a:accent6>
      <a:hlink>
        <a:srgbClr val="23D1AE"/>
      </a:hlink>
      <a:folHlink>
        <a:srgbClr val="23D1AE"/>
      </a:folHlink>
    </a:clrScheme>
    <a:fontScheme name="Kaspersky 2022">
      <a:majorFont>
        <a:latin typeface="Kaspersky Sans Display Semibold"/>
        <a:ea typeface=""/>
        <a:cs typeface=""/>
      </a:majorFont>
      <a:minorFont>
        <a:latin typeface="Kaspersky Sans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rgbClr val="FF694A"/>
            </a:gs>
            <a:gs pos="75000">
              <a:srgbClr val="FFE810"/>
            </a:gs>
            <a:gs pos="50000">
              <a:schemeClr val="accent2"/>
            </a:gs>
          </a:gsLst>
          <a:lin ang="0" scaled="1"/>
          <a:tileRect/>
        </a:gradFill>
        <a:ln>
          <a:gradFill flip="none" rotWithShape="1">
            <a:gsLst>
              <a:gs pos="0">
                <a:schemeClr val="accent1"/>
              </a:gs>
              <a:gs pos="50000">
                <a:schemeClr val="accent2"/>
              </a:gs>
              <a:gs pos="75000">
                <a:srgbClr val="FFE810"/>
              </a:gs>
              <a:gs pos="100000">
                <a:srgbClr val="FF694A"/>
              </a:gs>
            </a:gsLst>
            <a:lin ang="0" scaled="1"/>
            <a:tileRect/>
          </a:gradFill>
        </a:ln>
        <a:effectLst/>
      </a:spPr>
      <a:bodyPr lIns="0" tIns="36000" rIns="0" bIns="54000" rtlCol="0" anchor="ctr"/>
      <a:lstStyle>
        <a:defPPr algn="ctr">
          <a:defRPr sz="4400" b="1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Kaspersky_Presentation (black)">
  <a:themeElements>
    <a:clrScheme name="Kaspersky (black template)">
      <a:dk1>
        <a:srgbClr val="000000"/>
      </a:dk1>
      <a:lt1>
        <a:srgbClr val="FFFFFF"/>
      </a:lt1>
      <a:dk2>
        <a:srgbClr val="1D1D1B"/>
      </a:dk2>
      <a:lt2>
        <a:srgbClr val="FFFFFF"/>
      </a:lt2>
      <a:accent1>
        <a:srgbClr val="23D1AE"/>
      </a:accent1>
      <a:accent2>
        <a:srgbClr val="7EFF33"/>
      </a:accent2>
      <a:accent3>
        <a:srgbClr val="375050"/>
      </a:accent3>
      <a:accent4>
        <a:srgbClr val="556E6E"/>
      </a:accent4>
      <a:accent5>
        <a:srgbClr val="7D9696"/>
      </a:accent5>
      <a:accent6>
        <a:srgbClr val="A5BEBE"/>
      </a:accent6>
      <a:hlink>
        <a:srgbClr val="23D1AE"/>
      </a:hlink>
      <a:folHlink>
        <a:srgbClr val="23D1AE"/>
      </a:folHlink>
    </a:clrScheme>
    <a:fontScheme name="Kaspersky 2022">
      <a:majorFont>
        <a:latin typeface="Kaspersky Sans Display Semibold"/>
        <a:ea typeface=""/>
        <a:cs typeface=""/>
      </a:majorFont>
      <a:minorFont>
        <a:latin typeface="Kaspersky Sans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rgbClr val="FF694A"/>
            </a:gs>
            <a:gs pos="75000">
              <a:srgbClr val="FFE810"/>
            </a:gs>
            <a:gs pos="50000">
              <a:schemeClr val="accent2"/>
            </a:gs>
          </a:gsLst>
          <a:lin ang="0" scaled="1"/>
          <a:tileRect/>
        </a:gradFill>
        <a:ln>
          <a:gradFill flip="none" rotWithShape="1">
            <a:gsLst>
              <a:gs pos="0">
                <a:schemeClr val="accent1"/>
              </a:gs>
              <a:gs pos="50000">
                <a:schemeClr val="accent2"/>
              </a:gs>
              <a:gs pos="75000">
                <a:srgbClr val="FFE810"/>
              </a:gs>
              <a:gs pos="100000">
                <a:srgbClr val="FF694A"/>
              </a:gs>
            </a:gsLst>
            <a:lin ang="0" scaled="1"/>
            <a:tileRect/>
          </a:gradFill>
        </a:ln>
        <a:effectLst/>
      </a:spPr>
      <a:bodyPr lIns="0" tIns="36000" rIns="0" bIns="54000" rtlCol="0" anchor="ctr"/>
      <a:lstStyle>
        <a:defPPr algn="ctr">
          <a:defRPr sz="4400" b="1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Kaspersky_Presentation (black)">
  <a:themeElements>
    <a:clrScheme name="Custom 1">
      <a:dk1>
        <a:srgbClr val="000000"/>
      </a:dk1>
      <a:lt1>
        <a:srgbClr val="FFFFFF"/>
      </a:lt1>
      <a:dk2>
        <a:srgbClr val="1D1D1B"/>
      </a:dk2>
      <a:lt2>
        <a:srgbClr val="FFFFFF"/>
      </a:lt2>
      <a:accent1>
        <a:srgbClr val="23D1AE"/>
      </a:accent1>
      <a:accent2>
        <a:srgbClr val="7EFF33"/>
      </a:accent2>
      <a:accent3>
        <a:srgbClr val="375050"/>
      </a:accent3>
      <a:accent4>
        <a:srgbClr val="556E6E"/>
      </a:accent4>
      <a:accent5>
        <a:srgbClr val="7D9696"/>
      </a:accent5>
      <a:accent6>
        <a:srgbClr val="A5BEBE"/>
      </a:accent6>
      <a:hlink>
        <a:srgbClr val="23D1AE"/>
      </a:hlink>
      <a:folHlink>
        <a:srgbClr val="23D1AE"/>
      </a:folHlink>
    </a:clrScheme>
    <a:fontScheme name="Kaspersky 2022">
      <a:majorFont>
        <a:latin typeface="Kaspersky Sans Display Semibold"/>
        <a:ea typeface=""/>
        <a:cs typeface=""/>
      </a:majorFont>
      <a:minorFont>
        <a:latin typeface="Kaspersky Sans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rgbClr val="FF694A"/>
            </a:gs>
            <a:gs pos="75000">
              <a:srgbClr val="FFE810"/>
            </a:gs>
            <a:gs pos="50000">
              <a:schemeClr val="accent2"/>
            </a:gs>
          </a:gsLst>
          <a:lin ang="0" scaled="1"/>
          <a:tileRect/>
        </a:gradFill>
        <a:ln>
          <a:gradFill flip="none" rotWithShape="1">
            <a:gsLst>
              <a:gs pos="0">
                <a:schemeClr val="accent1"/>
              </a:gs>
              <a:gs pos="50000">
                <a:schemeClr val="accent2"/>
              </a:gs>
              <a:gs pos="75000">
                <a:srgbClr val="FFE810"/>
              </a:gs>
              <a:gs pos="100000">
                <a:srgbClr val="FF694A"/>
              </a:gs>
            </a:gsLst>
            <a:lin ang="0" scaled="1"/>
            <a:tileRect/>
          </a:gradFill>
        </a:ln>
        <a:effectLst/>
      </a:spPr>
      <a:bodyPr lIns="0" tIns="36000" rIns="0" bIns="54000" rtlCol="0" anchor="ctr"/>
      <a:lstStyle>
        <a:defPPr algn="ctr">
          <a:defRPr sz="4400" b="1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3_Kaspersky_Presentation (black)">
  <a:themeElements>
    <a:clrScheme name="Kaspersky (black template)">
      <a:dk1>
        <a:srgbClr val="000000"/>
      </a:dk1>
      <a:lt1>
        <a:srgbClr val="FFFFFF"/>
      </a:lt1>
      <a:dk2>
        <a:srgbClr val="1D1D1B"/>
      </a:dk2>
      <a:lt2>
        <a:srgbClr val="FFFFFF"/>
      </a:lt2>
      <a:accent1>
        <a:srgbClr val="23D1AE"/>
      </a:accent1>
      <a:accent2>
        <a:srgbClr val="7EFF33"/>
      </a:accent2>
      <a:accent3>
        <a:srgbClr val="375050"/>
      </a:accent3>
      <a:accent4>
        <a:srgbClr val="556E6E"/>
      </a:accent4>
      <a:accent5>
        <a:srgbClr val="7D9696"/>
      </a:accent5>
      <a:accent6>
        <a:srgbClr val="A5BEBE"/>
      </a:accent6>
      <a:hlink>
        <a:srgbClr val="23D1AE"/>
      </a:hlink>
      <a:folHlink>
        <a:srgbClr val="23D1AE"/>
      </a:folHlink>
    </a:clrScheme>
    <a:fontScheme name="Kaspersky 2022">
      <a:majorFont>
        <a:latin typeface="Kaspersky Sans Display Semibold"/>
        <a:ea typeface=""/>
        <a:cs typeface=""/>
      </a:majorFont>
      <a:minorFont>
        <a:latin typeface="Kaspersky Sans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rgbClr val="FF694A"/>
            </a:gs>
            <a:gs pos="75000">
              <a:srgbClr val="FFE810"/>
            </a:gs>
            <a:gs pos="50000">
              <a:schemeClr val="accent2"/>
            </a:gs>
          </a:gsLst>
          <a:lin ang="0" scaled="1"/>
          <a:tileRect/>
        </a:gradFill>
        <a:ln>
          <a:gradFill flip="none" rotWithShape="1">
            <a:gsLst>
              <a:gs pos="0">
                <a:schemeClr val="accent1"/>
              </a:gs>
              <a:gs pos="50000">
                <a:schemeClr val="accent2"/>
              </a:gs>
              <a:gs pos="75000">
                <a:srgbClr val="FFE810"/>
              </a:gs>
              <a:gs pos="100000">
                <a:srgbClr val="FF694A"/>
              </a:gs>
            </a:gsLst>
            <a:lin ang="0" scaled="1"/>
            <a:tileRect/>
          </a:gradFill>
        </a:ln>
        <a:effectLst/>
      </a:spPr>
      <a:bodyPr lIns="0" tIns="36000" rIns="0" bIns="54000" rtlCol="0" anchor="ctr"/>
      <a:lstStyle>
        <a:defPPr algn="ctr">
          <a:defRPr sz="4400" b="1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4_Kaspersky_Presentation (black)">
  <a:themeElements>
    <a:clrScheme name="Kaspersky (black template)">
      <a:dk1>
        <a:srgbClr val="000000"/>
      </a:dk1>
      <a:lt1>
        <a:srgbClr val="FFFFFF"/>
      </a:lt1>
      <a:dk2>
        <a:srgbClr val="1D1D1B"/>
      </a:dk2>
      <a:lt2>
        <a:srgbClr val="FFFFFF"/>
      </a:lt2>
      <a:accent1>
        <a:srgbClr val="23D1AE"/>
      </a:accent1>
      <a:accent2>
        <a:srgbClr val="7EFF33"/>
      </a:accent2>
      <a:accent3>
        <a:srgbClr val="375050"/>
      </a:accent3>
      <a:accent4>
        <a:srgbClr val="556E6E"/>
      </a:accent4>
      <a:accent5>
        <a:srgbClr val="7D9696"/>
      </a:accent5>
      <a:accent6>
        <a:srgbClr val="A5BEBE"/>
      </a:accent6>
      <a:hlink>
        <a:srgbClr val="23D1AE"/>
      </a:hlink>
      <a:folHlink>
        <a:srgbClr val="23D1AE"/>
      </a:folHlink>
    </a:clrScheme>
    <a:fontScheme name="Kaspersky 2022">
      <a:majorFont>
        <a:latin typeface="Kaspersky Sans Display Semibold"/>
        <a:ea typeface=""/>
        <a:cs typeface=""/>
      </a:majorFont>
      <a:minorFont>
        <a:latin typeface="Kaspersky Sans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rgbClr val="FF694A"/>
            </a:gs>
            <a:gs pos="75000">
              <a:srgbClr val="FFE810"/>
            </a:gs>
            <a:gs pos="50000">
              <a:schemeClr val="accent2"/>
            </a:gs>
          </a:gsLst>
          <a:lin ang="0" scaled="1"/>
          <a:tileRect/>
        </a:gradFill>
        <a:ln>
          <a:gradFill flip="none" rotWithShape="1">
            <a:gsLst>
              <a:gs pos="0">
                <a:schemeClr val="accent1"/>
              </a:gs>
              <a:gs pos="50000">
                <a:schemeClr val="accent2"/>
              </a:gs>
              <a:gs pos="75000">
                <a:srgbClr val="FFE810"/>
              </a:gs>
              <a:gs pos="100000">
                <a:srgbClr val="FF694A"/>
              </a:gs>
            </a:gsLst>
            <a:lin ang="0" scaled="1"/>
            <a:tileRect/>
          </a:gradFill>
        </a:ln>
        <a:effectLst/>
      </a:spPr>
      <a:bodyPr lIns="0" tIns="36000" rIns="0" bIns="54000" rtlCol="0" anchor="ctr"/>
      <a:lstStyle>
        <a:defPPr algn="ctr">
          <a:defRPr sz="4400" b="1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5_Kaspersky_Presentation (black)">
  <a:themeElements>
    <a:clrScheme name="Kaspersky (black template)">
      <a:dk1>
        <a:srgbClr val="000000"/>
      </a:dk1>
      <a:lt1>
        <a:srgbClr val="FFFFFF"/>
      </a:lt1>
      <a:dk2>
        <a:srgbClr val="1D1D1B"/>
      </a:dk2>
      <a:lt2>
        <a:srgbClr val="FFFFFF"/>
      </a:lt2>
      <a:accent1>
        <a:srgbClr val="23D1AE"/>
      </a:accent1>
      <a:accent2>
        <a:srgbClr val="7EFF33"/>
      </a:accent2>
      <a:accent3>
        <a:srgbClr val="375050"/>
      </a:accent3>
      <a:accent4>
        <a:srgbClr val="556E6E"/>
      </a:accent4>
      <a:accent5>
        <a:srgbClr val="7D9696"/>
      </a:accent5>
      <a:accent6>
        <a:srgbClr val="A5BEBE"/>
      </a:accent6>
      <a:hlink>
        <a:srgbClr val="23D1AE"/>
      </a:hlink>
      <a:folHlink>
        <a:srgbClr val="23D1AE"/>
      </a:folHlink>
    </a:clrScheme>
    <a:fontScheme name="Kaspersky Sans">
      <a:majorFont>
        <a:latin typeface="Kaspersky Sans"/>
        <a:ea typeface=""/>
        <a:cs typeface=""/>
      </a:majorFont>
      <a:minorFont>
        <a:latin typeface="Kaspersky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rgbClr val="FF694A"/>
            </a:gs>
            <a:gs pos="75000">
              <a:srgbClr val="FFE810"/>
            </a:gs>
            <a:gs pos="50000">
              <a:schemeClr val="accent2"/>
            </a:gs>
          </a:gsLst>
          <a:lin ang="0" scaled="1"/>
          <a:tileRect/>
        </a:gradFill>
        <a:ln>
          <a:gradFill flip="none" rotWithShape="1">
            <a:gsLst>
              <a:gs pos="0">
                <a:schemeClr val="accent1"/>
              </a:gs>
              <a:gs pos="50000">
                <a:schemeClr val="accent2"/>
              </a:gs>
              <a:gs pos="75000">
                <a:srgbClr val="FFE810"/>
              </a:gs>
              <a:gs pos="100000">
                <a:srgbClr val="FF694A"/>
              </a:gs>
            </a:gsLst>
            <a:lin ang="0" scaled="1"/>
            <a:tileRect/>
          </a:gradFill>
        </a:ln>
        <a:effectLst/>
      </a:spPr>
      <a:bodyPr lIns="0" tIns="36000" rIns="0" bIns="54000" rtlCol="0" anchor="ctr"/>
      <a:lstStyle>
        <a:defPPr algn="ctr">
          <a:defRPr sz="4400" b="1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.xml><?xml version="1.0" encoding="utf-8"?>
<a:theme xmlns:a="http://schemas.openxmlformats.org/drawingml/2006/main" name="Kaspersky_Presentation (white)">
  <a:themeElements>
    <a:clrScheme name="Kaspersky (white template)">
      <a:dk1>
        <a:srgbClr val="000000"/>
      </a:dk1>
      <a:lt1>
        <a:srgbClr val="FFFFFF"/>
      </a:lt1>
      <a:dk2>
        <a:srgbClr val="1D1D1B"/>
      </a:dk2>
      <a:lt2>
        <a:srgbClr val="FFFFFF"/>
      </a:lt2>
      <a:accent1>
        <a:srgbClr val="23D1AE"/>
      </a:accent1>
      <a:accent2>
        <a:srgbClr val="DBE5E5"/>
      </a:accent2>
      <a:accent3>
        <a:srgbClr val="C2D6D6"/>
      </a:accent3>
      <a:accent4>
        <a:srgbClr val="A5BEBE"/>
      </a:accent4>
      <a:accent5>
        <a:srgbClr val="7D9696"/>
      </a:accent5>
      <a:accent6>
        <a:srgbClr val="556E6E"/>
      </a:accent6>
      <a:hlink>
        <a:srgbClr val="23D1AE"/>
      </a:hlink>
      <a:folHlink>
        <a:srgbClr val="23D1AE"/>
      </a:folHlink>
    </a:clrScheme>
    <a:fontScheme name="Kaspersky 2022">
      <a:majorFont>
        <a:latin typeface="Kaspersky Sans Display Semibold"/>
        <a:ea typeface="Arial"/>
        <a:cs typeface="Arial"/>
      </a:majorFont>
      <a:minorFont>
        <a:latin typeface="Kaspersky Sans Display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>
    <a:spDef>
      <a:spPr bwMode="auto">
        <a:prstGeom prst="rect">
          <a:avLst/>
        </a:prstGeom>
        <a:gradFill>
          <a:gsLst>
            <a:gs pos="0">
              <a:schemeClr val="accent1"/>
            </a:gs>
            <a:gs pos="50000">
              <a:schemeClr val="accent2"/>
            </a:gs>
            <a:gs pos="75000">
              <a:srgbClr val="FFE810"/>
            </a:gs>
            <a:gs pos="100000">
              <a:srgbClr val="FF694A"/>
            </a:gs>
          </a:gsLst>
          <a:lin ang="0" scaled="1"/>
        </a:gradFill>
        <a:ln>
          <a:gradFill>
            <a:gsLst>
              <a:gs pos="0">
                <a:schemeClr val="accent1"/>
              </a:gs>
              <a:gs pos="50000">
                <a:schemeClr val="accent2"/>
              </a:gs>
              <a:gs pos="75000">
                <a:srgbClr val="FFE810"/>
              </a:gs>
              <a:gs pos="100000">
                <a:srgbClr val="FF694A"/>
              </a:gs>
            </a:gsLst>
            <a:lin ang="0" scaled="1"/>
          </a:gradFill>
        </a:ln>
      </a:spPr>
      <a:bodyPr/>
      <a:lstStyle/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.xml><?xml version="1.0" encoding="utf-8"?>
<a:theme xmlns:a="http://schemas.openxmlformats.org/drawingml/2006/main" name="6_Kaspersky_Presentation (black)">
  <a:themeElements>
    <a:clrScheme name="Kaspersky (black template)">
      <a:dk1>
        <a:srgbClr val="000000"/>
      </a:dk1>
      <a:lt1>
        <a:srgbClr val="FFFFFF"/>
      </a:lt1>
      <a:dk2>
        <a:srgbClr val="1D1D1B"/>
      </a:dk2>
      <a:lt2>
        <a:srgbClr val="FFFFFF"/>
      </a:lt2>
      <a:accent1>
        <a:srgbClr val="23D1AE"/>
      </a:accent1>
      <a:accent2>
        <a:srgbClr val="7EFF33"/>
      </a:accent2>
      <a:accent3>
        <a:srgbClr val="375050"/>
      </a:accent3>
      <a:accent4>
        <a:srgbClr val="556E6E"/>
      </a:accent4>
      <a:accent5>
        <a:srgbClr val="7D9696"/>
      </a:accent5>
      <a:accent6>
        <a:srgbClr val="A5BEBE"/>
      </a:accent6>
      <a:hlink>
        <a:srgbClr val="23D1AE"/>
      </a:hlink>
      <a:folHlink>
        <a:srgbClr val="23D1AE"/>
      </a:folHlink>
    </a:clrScheme>
    <a:fontScheme name="Kaspersky 2022">
      <a:majorFont>
        <a:latin typeface="Kaspersky Sans Display Semibold"/>
        <a:ea typeface=""/>
        <a:cs typeface=""/>
      </a:majorFont>
      <a:minorFont>
        <a:latin typeface="Kaspersky Sans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rgbClr val="FF694A"/>
            </a:gs>
            <a:gs pos="75000">
              <a:srgbClr val="FFE810"/>
            </a:gs>
            <a:gs pos="50000">
              <a:schemeClr val="accent2"/>
            </a:gs>
          </a:gsLst>
          <a:lin ang="0" scaled="1"/>
          <a:tileRect/>
        </a:gradFill>
        <a:ln>
          <a:gradFill flip="none" rotWithShape="1">
            <a:gsLst>
              <a:gs pos="0">
                <a:schemeClr val="accent1"/>
              </a:gs>
              <a:gs pos="50000">
                <a:schemeClr val="accent2"/>
              </a:gs>
              <a:gs pos="75000">
                <a:srgbClr val="FFE810"/>
              </a:gs>
              <a:gs pos="100000">
                <a:srgbClr val="FF694A"/>
              </a:gs>
            </a:gsLst>
            <a:lin ang="0" scaled="1"/>
            <a:tileRect/>
          </a:gradFill>
        </a:ln>
        <a:effectLst/>
      </a:spPr>
      <a:bodyPr lIns="0" tIns="36000" rIns="0" bIns="54000" rtlCol="0" anchor="ctr"/>
      <a:lstStyle>
        <a:defPPr algn="ctr">
          <a:defRPr sz="4400" b="1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.xml><?xml version="1.0" encoding="utf-8"?>
<a:theme xmlns:a="http://schemas.openxmlformats.org/drawingml/2006/main" name="7_Kaspersky_Presentation (black)">
  <a:themeElements>
    <a:clrScheme name="Kaspersky (black template)">
      <a:dk1>
        <a:srgbClr val="000000"/>
      </a:dk1>
      <a:lt1>
        <a:srgbClr val="FFFFFF"/>
      </a:lt1>
      <a:dk2>
        <a:srgbClr val="1D1D1B"/>
      </a:dk2>
      <a:lt2>
        <a:srgbClr val="FFFFFF"/>
      </a:lt2>
      <a:accent1>
        <a:srgbClr val="23D1AE"/>
      </a:accent1>
      <a:accent2>
        <a:srgbClr val="7EFF33"/>
      </a:accent2>
      <a:accent3>
        <a:srgbClr val="375050"/>
      </a:accent3>
      <a:accent4>
        <a:srgbClr val="556E6E"/>
      </a:accent4>
      <a:accent5>
        <a:srgbClr val="7D9696"/>
      </a:accent5>
      <a:accent6>
        <a:srgbClr val="A5BEBE"/>
      </a:accent6>
      <a:hlink>
        <a:srgbClr val="23D1AE"/>
      </a:hlink>
      <a:folHlink>
        <a:srgbClr val="23D1AE"/>
      </a:folHlink>
    </a:clrScheme>
    <a:fontScheme name="Kaspersky Sans">
      <a:majorFont>
        <a:latin typeface="Kaspersky Sans"/>
        <a:ea typeface=""/>
        <a:cs typeface=""/>
      </a:majorFont>
      <a:minorFont>
        <a:latin typeface="Kaspersky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rgbClr val="FF694A"/>
            </a:gs>
            <a:gs pos="75000">
              <a:srgbClr val="FFE810"/>
            </a:gs>
            <a:gs pos="50000">
              <a:schemeClr val="accent2"/>
            </a:gs>
          </a:gsLst>
          <a:lin ang="0" scaled="1"/>
          <a:tileRect/>
        </a:gradFill>
        <a:ln>
          <a:gradFill flip="none" rotWithShape="1">
            <a:gsLst>
              <a:gs pos="0">
                <a:schemeClr val="accent1"/>
              </a:gs>
              <a:gs pos="50000">
                <a:schemeClr val="accent2"/>
              </a:gs>
              <a:gs pos="75000">
                <a:srgbClr val="FFE810"/>
              </a:gs>
              <a:gs pos="100000">
                <a:srgbClr val="FF694A"/>
              </a:gs>
            </a:gsLst>
            <a:lin ang="0" scaled="1"/>
            <a:tileRect/>
          </a:gradFill>
        </a:ln>
        <a:effectLst/>
      </a:spPr>
      <a:bodyPr lIns="0" tIns="36000" rIns="0" bIns="54000" rtlCol="0" anchor="ctr"/>
      <a:lstStyle>
        <a:defPPr algn="ctr">
          <a:defRPr sz="4400" b="1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6576d25-2120-4c94-86be-da589b9cb986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4C0D46E1F0A1504FBBE990C3859E033D" ma:contentTypeVersion="17" ma:contentTypeDescription="Создание документа." ma:contentTypeScope="" ma:versionID="05bcbf6303b3a705285b74e43dd59a9d">
  <xsd:schema xmlns:xsd="http://www.w3.org/2001/XMLSchema" xmlns:xs="http://www.w3.org/2001/XMLSchema" xmlns:p="http://schemas.microsoft.com/office/2006/metadata/properties" xmlns:ns3="c6576d25-2120-4c94-86be-da589b9cb986" xmlns:ns4="bef0eef2-58f0-496c-8776-44ac57319986" targetNamespace="http://schemas.microsoft.com/office/2006/metadata/properties" ma:root="true" ma:fieldsID="c47565c8411d7574455edbb9aed5127a" ns3:_="" ns4:_="">
    <xsd:import namespace="c6576d25-2120-4c94-86be-da589b9cb986"/>
    <xsd:import namespace="bef0eef2-58f0-496c-8776-44ac5731998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576d25-2120-4c94-86be-da589b9cb98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f0eef2-58f0-496c-8776-44ac57319986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Общий доступ с использованием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Совместно с подробностями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Хэш подсказки о совместном доступе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F1D0B05-9D45-4DBF-AB0F-59B57D0E8B44}">
  <ds:schemaRefs>
    <ds:schemaRef ds:uri="bef0eef2-58f0-496c-8776-44ac57319986"/>
    <ds:schemaRef ds:uri="http://purl.org/dc/elements/1.1/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purl.org/dc/terms/"/>
    <ds:schemaRef ds:uri="c6576d25-2120-4c94-86be-da589b9cb986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B23F0D5-F6FE-4827-A079-7974B6AE51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6576d25-2120-4c94-86be-da589b9cb986"/>
    <ds:schemaRef ds:uri="bef0eef2-58f0-496c-8776-44ac573199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DB6100C-A981-4497-AB21-8E037A48861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96484</TotalTime>
  <Words>1510</Words>
  <Application>Microsoft Office PowerPoint</Application>
  <PresentationFormat>Широкоэкранный</PresentationFormat>
  <Paragraphs>261</Paragraphs>
  <Slides>24</Slides>
  <Notes>12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9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43" baseType="lpstr">
      <vt:lpstr>Arial</vt:lpstr>
      <vt:lpstr>Calibri</vt:lpstr>
      <vt:lpstr>Kaspersky Sans Display</vt:lpstr>
      <vt:lpstr>Kaspersky Sans Cyr_B1</vt:lpstr>
      <vt:lpstr>Times New Roman</vt:lpstr>
      <vt:lpstr>Kaspersky Sans</vt:lpstr>
      <vt:lpstr>Wingdings</vt:lpstr>
      <vt:lpstr>Kaspersky Sans Display Semibold</vt:lpstr>
      <vt:lpstr>Lato Light</vt:lpstr>
      <vt:lpstr>Kaspersky_Presentation (black)</vt:lpstr>
      <vt:lpstr>1_Kaspersky_Presentation (black)</vt:lpstr>
      <vt:lpstr>2_Kaspersky_Presentation (black)</vt:lpstr>
      <vt:lpstr>3_Kaspersky_Presentation (black)</vt:lpstr>
      <vt:lpstr>4_Kaspersky_Presentation (black)</vt:lpstr>
      <vt:lpstr>5_Kaspersky_Presentation (black)</vt:lpstr>
      <vt:lpstr>Kaspersky_Presentation (white)</vt:lpstr>
      <vt:lpstr>6_Kaspersky_Presentation (black)</vt:lpstr>
      <vt:lpstr>7_Kaspersky_Presentation (black)</vt:lpstr>
      <vt:lpstr>think-cell Slide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Kaspersky Lab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Delivering effective defenses against complex attacks for your customers</dc:title>
  <dc:creator>Yana Shevchenko</dc:creator>
  <cp:lastModifiedBy>Victoria Bukreeva</cp:lastModifiedBy>
  <cp:revision>8532</cp:revision>
  <cp:lastPrinted>2023-11-27T11:51:25Z</cp:lastPrinted>
  <dcterms:created xsi:type="dcterms:W3CDTF">2019-10-26T18:55:28Z</dcterms:created>
  <dcterms:modified xsi:type="dcterms:W3CDTF">2023-12-06T06:59:49Z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0x0101004C0D46E1F0A1504FBBE990C3859E033D</vt:lpwstr>
  </property>
</Properties>
</file>