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698B2"/>
    <a:srgbClr val="04295E"/>
    <a:srgbClr val="36547E"/>
    <a:srgbClr val="FBFBFB"/>
    <a:srgbClr val="EFF1FF"/>
    <a:srgbClr val="EBF02C"/>
    <a:srgbClr val="3582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52" d="100"/>
          <a:sy n="52" d="100"/>
        </p:scale>
        <p:origin x="227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B4B7F-9DDE-4DA4-9C3D-FF7986AE3655}" type="datetimeFigureOut">
              <a:rPr lang="ru-RU" smtClean="0"/>
              <a:t>27.08.2021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FD659-E45D-4A7F-9878-9CF86F06B3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50500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B4B7F-9DDE-4DA4-9C3D-FF7986AE3655}" type="datetimeFigureOut">
              <a:rPr lang="ru-RU" smtClean="0"/>
              <a:t>27.08.2021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FD659-E45D-4A7F-9878-9CF86F06B3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5707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B4B7F-9DDE-4DA4-9C3D-FF7986AE3655}" type="datetimeFigureOut">
              <a:rPr lang="ru-RU" smtClean="0"/>
              <a:t>27.08.2021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FD659-E45D-4A7F-9878-9CF86F06B3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2883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B4B7F-9DDE-4DA4-9C3D-FF7986AE3655}" type="datetimeFigureOut">
              <a:rPr lang="ru-RU" smtClean="0"/>
              <a:t>27.08.2021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FD659-E45D-4A7F-9878-9CF86F06B3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05905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B4B7F-9DDE-4DA4-9C3D-FF7986AE3655}" type="datetimeFigureOut">
              <a:rPr lang="ru-RU" smtClean="0"/>
              <a:t>27.08.2021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FD659-E45D-4A7F-9878-9CF86F06B3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006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B4B7F-9DDE-4DA4-9C3D-FF7986AE3655}" type="datetimeFigureOut">
              <a:rPr lang="ru-RU" smtClean="0"/>
              <a:t>27.08.2021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FD659-E45D-4A7F-9878-9CF86F06B3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22116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B4B7F-9DDE-4DA4-9C3D-FF7986AE3655}" type="datetimeFigureOut">
              <a:rPr lang="ru-RU" smtClean="0"/>
              <a:t>27.08.2021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FD659-E45D-4A7F-9878-9CF86F06B3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64466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B4B7F-9DDE-4DA4-9C3D-FF7986AE3655}" type="datetimeFigureOut">
              <a:rPr lang="ru-RU" smtClean="0"/>
              <a:t>27.08.2021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FD659-E45D-4A7F-9878-9CF86F06B3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19097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B4B7F-9DDE-4DA4-9C3D-FF7986AE3655}" type="datetimeFigureOut">
              <a:rPr lang="ru-RU" smtClean="0"/>
              <a:t>27.08.2021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FD659-E45D-4A7F-9878-9CF86F06B3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88080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B4B7F-9DDE-4DA4-9C3D-FF7986AE3655}" type="datetimeFigureOut">
              <a:rPr lang="ru-RU" smtClean="0"/>
              <a:t>27.08.2021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FD659-E45D-4A7F-9878-9CF86F06B3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79463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B4B7F-9DDE-4DA4-9C3D-FF7986AE3655}" type="datetimeFigureOut">
              <a:rPr lang="ru-RU" smtClean="0"/>
              <a:t>27.08.2021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FD659-E45D-4A7F-9878-9CF86F06B3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10122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7B4B7F-9DDE-4DA4-9C3D-FF7986AE3655}" type="datetimeFigureOut">
              <a:rPr lang="ru-RU" smtClean="0"/>
              <a:t>27.08.2021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0FD659-E45D-4A7F-9878-9CF86F06B3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8680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hello@a-real.ru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xserver.a-real.ru/?utm_source=compred&amp;utm_medium=gos&amp;utm_term=main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251" y="-21813"/>
            <a:ext cx="6934251" cy="2063490"/>
          </a:xfrm>
          <a:prstGeom prst="rect">
            <a:avLst/>
          </a:prstGeom>
        </p:spPr>
      </p:pic>
      <p:grpSp>
        <p:nvGrpSpPr>
          <p:cNvPr id="8" name="Группа 7">
            <a:extLst>
              <a:ext uri="{FF2B5EF4-FFF2-40B4-BE49-F238E27FC236}">
                <a16:creationId xmlns:a16="http://schemas.microsoft.com/office/drawing/2014/main" xmlns="" id="{0AC0D243-69DA-4C05-A931-86562358AFF6}"/>
              </a:ext>
            </a:extLst>
          </p:cNvPr>
          <p:cNvGrpSpPr/>
          <p:nvPr/>
        </p:nvGrpSpPr>
        <p:grpSpPr>
          <a:xfrm>
            <a:off x="292148" y="247458"/>
            <a:ext cx="1987956" cy="2199402"/>
            <a:chOff x="836075" y="981178"/>
            <a:chExt cx="4650326" cy="6337076"/>
          </a:xfrm>
        </p:grpSpPr>
        <p:cxnSp>
          <p:nvCxnSpPr>
            <p:cNvPr id="9" name="Прямая соединительная линия 8">
              <a:extLst>
                <a:ext uri="{FF2B5EF4-FFF2-40B4-BE49-F238E27FC236}">
                  <a16:creationId xmlns:a16="http://schemas.microsoft.com/office/drawing/2014/main" xmlns="" id="{D74F16FF-1123-4E8E-963A-F32A184E7FCE}"/>
                </a:ext>
              </a:extLst>
            </p:cNvPr>
            <p:cNvCxnSpPr/>
            <p:nvPr/>
          </p:nvCxnSpPr>
          <p:spPr>
            <a:xfrm flipH="1">
              <a:off x="836075" y="1029258"/>
              <a:ext cx="4650326" cy="0"/>
            </a:xfrm>
            <a:prstGeom prst="line">
              <a:avLst/>
            </a:prstGeom>
            <a:ln w="412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Прямая соединительная линия 9">
              <a:extLst>
                <a:ext uri="{FF2B5EF4-FFF2-40B4-BE49-F238E27FC236}">
                  <a16:creationId xmlns:a16="http://schemas.microsoft.com/office/drawing/2014/main" xmlns="" id="{BF482035-001D-450F-86B8-11467FC32588}"/>
                </a:ext>
              </a:extLst>
            </p:cNvPr>
            <p:cNvCxnSpPr/>
            <p:nvPr/>
          </p:nvCxnSpPr>
          <p:spPr>
            <a:xfrm flipH="1">
              <a:off x="836075" y="7259570"/>
              <a:ext cx="4650326" cy="0"/>
            </a:xfrm>
            <a:prstGeom prst="line">
              <a:avLst/>
            </a:prstGeom>
            <a:ln w="412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Прямая соединительная линия 10">
              <a:extLst>
                <a:ext uri="{FF2B5EF4-FFF2-40B4-BE49-F238E27FC236}">
                  <a16:creationId xmlns:a16="http://schemas.microsoft.com/office/drawing/2014/main" xmlns="" id="{F8940F8A-B419-4283-8D7B-9EE29BA89CC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83825" y="982761"/>
              <a:ext cx="0" cy="6322529"/>
            </a:xfrm>
            <a:prstGeom prst="line">
              <a:avLst/>
            </a:prstGeom>
            <a:ln w="412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>
              <a:extLst>
                <a:ext uri="{FF2B5EF4-FFF2-40B4-BE49-F238E27FC236}">
                  <a16:creationId xmlns:a16="http://schemas.microsoft.com/office/drawing/2014/main" xmlns="" id="{7AF17E70-52A0-4085-AF46-95A84CB7C73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444344" y="981178"/>
              <a:ext cx="0" cy="1939938"/>
            </a:xfrm>
            <a:prstGeom prst="line">
              <a:avLst/>
            </a:prstGeom>
            <a:ln w="412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>
              <a:extLst>
                <a:ext uri="{FF2B5EF4-FFF2-40B4-BE49-F238E27FC236}">
                  <a16:creationId xmlns:a16="http://schemas.microsoft.com/office/drawing/2014/main" xmlns="" id="{2207E53E-EBE0-4D63-A755-81E90CFB8513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5445167" y="6397532"/>
              <a:ext cx="2" cy="920722"/>
            </a:xfrm>
            <a:prstGeom prst="line">
              <a:avLst/>
            </a:prstGeom>
            <a:ln w="412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4" name="Прямая соединительная линия 13">
            <a:extLst>
              <a:ext uri="{FF2B5EF4-FFF2-40B4-BE49-F238E27FC236}">
                <a16:creationId xmlns:a16="http://schemas.microsoft.com/office/drawing/2014/main" xmlns="" id="{52457DC0-F885-4D17-9188-37B2309B5346}"/>
              </a:ext>
            </a:extLst>
          </p:cNvPr>
          <p:cNvCxnSpPr>
            <a:cxnSpLocks/>
          </p:cNvCxnSpPr>
          <p:nvPr/>
        </p:nvCxnSpPr>
        <p:spPr>
          <a:xfrm flipH="1">
            <a:off x="8220700" y="2287083"/>
            <a:ext cx="1845225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xmlns="" id="{A404086D-2E75-4DA6-9BDF-78734FEEA54E}"/>
              </a:ext>
            </a:extLst>
          </p:cNvPr>
          <p:cNvSpPr/>
          <p:nvPr/>
        </p:nvSpPr>
        <p:spPr>
          <a:xfrm>
            <a:off x="397206" y="276265"/>
            <a:ext cx="6942261" cy="2525307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2400" b="1" dirty="0">
                <a:ln w="0"/>
                <a:solidFill>
                  <a:schemeClr val="bg1"/>
                </a:solidFill>
                <a:latin typeface="Trebuchet MS" panose="020B0603020202020204" pitchFamily="34" charset="0"/>
              </a:rPr>
              <a:t>Интернет </a:t>
            </a:r>
            <a:endParaRPr lang="ru-RU" sz="2400" b="1" dirty="0" smtClean="0">
              <a:ln w="0"/>
              <a:solidFill>
                <a:schemeClr val="bg1"/>
              </a:solidFill>
              <a:latin typeface="Trebuchet MS" panose="020B0603020202020204" pitchFamily="34" charset="0"/>
            </a:endParaRPr>
          </a:p>
          <a:p>
            <a:pPr>
              <a:lnSpc>
                <a:spcPct val="114000"/>
              </a:lnSpc>
            </a:pPr>
            <a:r>
              <a:rPr lang="ru-RU" sz="2400" b="1" dirty="0" smtClean="0">
                <a:ln w="0"/>
                <a:solidFill>
                  <a:schemeClr val="bg1"/>
                </a:solidFill>
                <a:latin typeface="Trebuchet MS" panose="020B0603020202020204" pitchFamily="34" charset="0"/>
              </a:rPr>
              <a:t>Контроль </a:t>
            </a:r>
          </a:p>
          <a:p>
            <a:pPr>
              <a:lnSpc>
                <a:spcPct val="114000"/>
              </a:lnSpc>
            </a:pPr>
            <a:r>
              <a:rPr lang="ru-RU" sz="2400" b="1" dirty="0" smtClean="0">
                <a:ln w="0"/>
                <a:solidFill>
                  <a:schemeClr val="bg1"/>
                </a:solidFill>
                <a:latin typeface="Trebuchet MS" panose="020B0603020202020204" pitchFamily="34" charset="0"/>
              </a:rPr>
              <a:t>Сервер</a:t>
            </a:r>
          </a:p>
          <a:p>
            <a:pPr>
              <a:lnSpc>
                <a:spcPct val="114000"/>
              </a:lnSpc>
            </a:pPr>
            <a:endParaRPr lang="ru-RU" sz="2500" b="1" dirty="0">
              <a:ln w="0"/>
              <a:latin typeface="Trebuchet MS" panose="020B0603020202020204" pitchFamily="34" charset="0"/>
            </a:endParaRPr>
          </a:p>
          <a:p>
            <a:pPr>
              <a:lnSpc>
                <a:spcPct val="114000"/>
              </a:lnSpc>
            </a:pPr>
            <a:endParaRPr lang="ru-RU" sz="1500" b="1" dirty="0">
              <a:ln w="0"/>
              <a:latin typeface="Trebuchet MS" panose="020B0603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ru-RU" b="1" dirty="0" smtClean="0">
                <a:ln w="0"/>
                <a:solidFill>
                  <a:srgbClr val="04295E"/>
                </a:solidFill>
                <a:latin typeface="Trebuchet MS" panose="020B0603020202020204" pitchFamily="34" charset="0"/>
              </a:rPr>
              <a:t>МЕЖСЕТЕВОЙ ЭКРАН НОВОГО ПОКОЛЕНИЯ</a:t>
            </a:r>
            <a:endParaRPr lang="ru-RU" b="1" dirty="0">
              <a:ln w="0"/>
              <a:solidFill>
                <a:srgbClr val="04295E"/>
              </a:solidFill>
              <a:latin typeface="Trebuchet MS" panose="020B0603020202020204" pitchFamily="34" charset="0"/>
            </a:endParaRPr>
          </a:p>
        </p:txBody>
      </p:sp>
      <p:grpSp>
        <p:nvGrpSpPr>
          <p:cNvPr id="97" name="Группа 96">
            <a:extLst>
              <a:ext uri="{FF2B5EF4-FFF2-40B4-BE49-F238E27FC236}">
                <a16:creationId xmlns:a16="http://schemas.microsoft.com/office/drawing/2014/main" xmlns="" id="{375FD89E-24B4-4D48-A333-9ACE46260D2E}"/>
              </a:ext>
            </a:extLst>
          </p:cNvPr>
          <p:cNvGrpSpPr/>
          <p:nvPr/>
        </p:nvGrpSpPr>
        <p:grpSpPr>
          <a:xfrm>
            <a:off x="257303" y="2980497"/>
            <a:ext cx="6379963" cy="920733"/>
            <a:chOff x="149400" y="5964663"/>
            <a:chExt cx="6293071" cy="908193"/>
          </a:xfrm>
        </p:grpSpPr>
        <p:sp>
          <p:nvSpPr>
            <p:cNvPr id="98" name="Шестиугольник 97">
              <a:extLst>
                <a:ext uri="{FF2B5EF4-FFF2-40B4-BE49-F238E27FC236}">
                  <a16:creationId xmlns:a16="http://schemas.microsoft.com/office/drawing/2014/main" xmlns="" id="{69C12E42-DFAD-446F-89BA-179AF9CB5D37}"/>
                </a:ext>
              </a:extLst>
            </p:cNvPr>
            <p:cNvSpPr/>
            <p:nvPr/>
          </p:nvSpPr>
          <p:spPr>
            <a:xfrm>
              <a:off x="149400" y="5972856"/>
              <a:ext cx="1260000" cy="900000"/>
            </a:xfrm>
            <a:prstGeom prst="hexagon">
              <a:avLst/>
            </a:prstGeom>
            <a:solidFill>
              <a:srgbClr val="3582B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spcAft>
                  <a:spcPts val="600"/>
                </a:spcAft>
              </a:pPr>
              <a:r>
                <a:rPr lang="ru-RU" sz="1200" dirty="0">
                  <a:latin typeface="Trebuchet MS" panose="020B0603020202020204" pitchFamily="34" charset="0"/>
                </a:rPr>
                <a:t>Защита</a:t>
              </a:r>
            </a:p>
            <a:p>
              <a:pPr algn="ctr">
                <a:spcAft>
                  <a:spcPts val="600"/>
                </a:spcAft>
              </a:pPr>
              <a:r>
                <a:rPr lang="ru-RU" sz="1200" dirty="0">
                  <a:latin typeface="Trebuchet MS" panose="020B0603020202020204" pitchFamily="34" charset="0"/>
                </a:rPr>
                <a:t>сети</a:t>
              </a:r>
            </a:p>
          </p:txBody>
        </p:sp>
        <p:sp>
          <p:nvSpPr>
            <p:cNvPr id="99" name="Шестиугольник 98">
              <a:extLst>
                <a:ext uri="{FF2B5EF4-FFF2-40B4-BE49-F238E27FC236}">
                  <a16:creationId xmlns:a16="http://schemas.microsoft.com/office/drawing/2014/main" xmlns="" id="{09CD3F19-24D4-48D8-ACEB-70C3E67828B2}"/>
                </a:ext>
              </a:extLst>
            </p:cNvPr>
            <p:cNvSpPr/>
            <p:nvPr/>
          </p:nvSpPr>
          <p:spPr>
            <a:xfrm>
              <a:off x="1166124" y="5972283"/>
              <a:ext cx="1260000" cy="900000"/>
            </a:xfrm>
            <a:prstGeom prst="hexagon">
              <a:avLst/>
            </a:prstGeom>
            <a:solidFill>
              <a:srgbClr val="0429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spcAft>
                  <a:spcPts val="600"/>
                </a:spcAft>
              </a:pPr>
              <a:r>
                <a:rPr lang="ru-RU" sz="1200" dirty="0">
                  <a:latin typeface="Trebuchet MS" panose="020B0603020202020204" pitchFamily="34" charset="0"/>
                </a:rPr>
                <a:t>Контроль</a:t>
              </a:r>
            </a:p>
            <a:p>
              <a:pPr algn="ctr">
                <a:spcAft>
                  <a:spcPts val="600"/>
                </a:spcAft>
              </a:pPr>
              <a:r>
                <a:rPr lang="ru-RU" sz="1200" dirty="0">
                  <a:latin typeface="Trebuchet MS" panose="020B0603020202020204" pitchFamily="34" charset="0"/>
                </a:rPr>
                <a:t>доступа</a:t>
              </a:r>
            </a:p>
          </p:txBody>
        </p:sp>
        <p:sp>
          <p:nvSpPr>
            <p:cNvPr id="100" name="Шестиугольник 99">
              <a:extLst>
                <a:ext uri="{FF2B5EF4-FFF2-40B4-BE49-F238E27FC236}">
                  <a16:creationId xmlns:a16="http://schemas.microsoft.com/office/drawing/2014/main" xmlns="" id="{7E1FAEC8-7353-4915-A67B-0B0619A43612}"/>
                </a:ext>
              </a:extLst>
            </p:cNvPr>
            <p:cNvSpPr/>
            <p:nvPr/>
          </p:nvSpPr>
          <p:spPr>
            <a:xfrm>
              <a:off x="2163918" y="5972856"/>
              <a:ext cx="1260000" cy="900000"/>
            </a:xfrm>
            <a:prstGeom prst="hexagon">
              <a:avLst/>
            </a:prstGeom>
            <a:solidFill>
              <a:srgbClr val="3582B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spcAft>
                  <a:spcPts val="600"/>
                </a:spcAft>
              </a:pPr>
              <a:r>
                <a:rPr lang="en-US" sz="1200" dirty="0">
                  <a:latin typeface="Trebuchet MS" panose="020B0603020202020204" pitchFamily="34" charset="0"/>
                </a:rPr>
                <a:t>VPN</a:t>
              </a:r>
              <a:endParaRPr lang="ru-RU" sz="1200" dirty="0">
                <a:latin typeface="Trebuchet MS" panose="020B0603020202020204" pitchFamily="34" charset="0"/>
              </a:endParaRPr>
            </a:p>
            <a:p>
              <a:pPr algn="ctr">
                <a:spcAft>
                  <a:spcPts val="600"/>
                </a:spcAft>
              </a:pPr>
              <a:r>
                <a:rPr lang="en-US" sz="1200" dirty="0" smtClean="0">
                  <a:latin typeface="Trebuchet MS" panose="020B0603020202020204" pitchFamily="34" charset="0"/>
                </a:rPr>
                <a:t>IDS/IPS</a:t>
              </a:r>
              <a:endParaRPr lang="ru-RU" sz="1200" dirty="0">
                <a:latin typeface="Trebuchet MS" panose="020B0603020202020204" pitchFamily="34" charset="0"/>
              </a:endParaRPr>
            </a:p>
          </p:txBody>
        </p:sp>
        <p:sp>
          <p:nvSpPr>
            <p:cNvPr id="101" name="Шестиугольник 100">
              <a:extLst>
                <a:ext uri="{FF2B5EF4-FFF2-40B4-BE49-F238E27FC236}">
                  <a16:creationId xmlns:a16="http://schemas.microsoft.com/office/drawing/2014/main" xmlns="" id="{092F7B4F-31E2-4FAF-B4CC-549A1A585475}"/>
                </a:ext>
              </a:extLst>
            </p:cNvPr>
            <p:cNvSpPr/>
            <p:nvPr/>
          </p:nvSpPr>
          <p:spPr>
            <a:xfrm>
              <a:off x="3161592" y="5972283"/>
              <a:ext cx="1260000" cy="900000"/>
            </a:xfrm>
            <a:prstGeom prst="hexagon">
              <a:avLst/>
            </a:prstGeom>
            <a:solidFill>
              <a:srgbClr val="0429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spcAft>
                  <a:spcPts val="600"/>
                </a:spcAft>
              </a:pPr>
              <a:r>
                <a:rPr lang="ru-RU" sz="1200" dirty="0" smtClean="0">
                  <a:latin typeface="Trebuchet MS" panose="020B0603020202020204" pitchFamily="34" charset="0"/>
                </a:rPr>
                <a:t>Контент</a:t>
              </a:r>
            </a:p>
            <a:p>
              <a:pPr algn="ctr">
                <a:spcAft>
                  <a:spcPts val="600"/>
                </a:spcAft>
              </a:pPr>
              <a:r>
                <a:rPr lang="ru-RU" sz="1200" dirty="0" smtClean="0">
                  <a:latin typeface="Trebuchet MS" panose="020B0603020202020204" pitchFamily="34" charset="0"/>
                </a:rPr>
                <a:t>фильтр</a:t>
              </a:r>
              <a:endParaRPr lang="ru-RU" sz="1200" dirty="0">
                <a:latin typeface="Trebuchet MS" panose="020B0603020202020204" pitchFamily="34" charset="0"/>
              </a:endParaRPr>
            </a:p>
          </p:txBody>
        </p:sp>
        <p:sp>
          <p:nvSpPr>
            <p:cNvPr id="102" name="Шестиугольник 101">
              <a:extLst>
                <a:ext uri="{FF2B5EF4-FFF2-40B4-BE49-F238E27FC236}">
                  <a16:creationId xmlns:a16="http://schemas.microsoft.com/office/drawing/2014/main" xmlns="" id="{BFCAD5A9-4255-41A0-BB17-17EFD80C312F}"/>
                </a:ext>
              </a:extLst>
            </p:cNvPr>
            <p:cNvSpPr/>
            <p:nvPr/>
          </p:nvSpPr>
          <p:spPr>
            <a:xfrm>
              <a:off x="4165153" y="5965236"/>
              <a:ext cx="1260000" cy="900000"/>
            </a:xfrm>
            <a:prstGeom prst="hexagon">
              <a:avLst/>
            </a:prstGeom>
            <a:solidFill>
              <a:srgbClr val="3582B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spcAft>
                  <a:spcPts val="600"/>
                </a:spcAft>
              </a:pPr>
              <a:r>
                <a:rPr lang="ru-RU" sz="1200" dirty="0">
                  <a:latin typeface="Trebuchet MS" panose="020B0603020202020204" pitchFamily="34" charset="0"/>
                </a:rPr>
                <a:t>Прокси</a:t>
              </a:r>
            </a:p>
            <a:p>
              <a:pPr algn="ctr">
                <a:spcAft>
                  <a:spcPts val="600"/>
                </a:spcAft>
              </a:pPr>
              <a:r>
                <a:rPr lang="ru-RU" sz="1200" dirty="0">
                  <a:latin typeface="Trebuchet MS" panose="020B0603020202020204" pitchFamily="34" charset="0"/>
                </a:rPr>
                <a:t>сервер</a:t>
              </a:r>
            </a:p>
          </p:txBody>
        </p:sp>
        <p:sp>
          <p:nvSpPr>
            <p:cNvPr id="103" name="Шестиугольник 102">
              <a:extLst>
                <a:ext uri="{FF2B5EF4-FFF2-40B4-BE49-F238E27FC236}">
                  <a16:creationId xmlns:a16="http://schemas.microsoft.com/office/drawing/2014/main" xmlns="" id="{3C3DB553-D483-458C-B92B-27A337EB9F27}"/>
                </a:ext>
              </a:extLst>
            </p:cNvPr>
            <p:cNvSpPr/>
            <p:nvPr/>
          </p:nvSpPr>
          <p:spPr>
            <a:xfrm>
              <a:off x="5181877" y="5964663"/>
              <a:ext cx="1260594" cy="900000"/>
            </a:xfrm>
            <a:prstGeom prst="hexagon">
              <a:avLst/>
            </a:prstGeom>
            <a:solidFill>
              <a:srgbClr val="0429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spcAft>
                  <a:spcPts val="600"/>
                </a:spcAft>
              </a:pPr>
              <a:r>
                <a:rPr lang="en-US" sz="1200" dirty="0">
                  <a:latin typeface="Trebuchet MS" panose="020B0603020202020204" pitchFamily="34" charset="0"/>
                </a:rPr>
                <a:t>IP-ATC</a:t>
              </a:r>
              <a:endParaRPr lang="ru-RU" sz="1200" dirty="0">
                <a:latin typeface="Trebuchet MS" panose="020B0603020202020204" pitchFamily="34" charset="0"/>
              </a:endParaRPr>
            </a:p>
            <a:p>
              <a:pPr algn="ctr">
                <a:spcAft>
                  <a:spcPts val="600"/>
                </a:spcAft>
              </a:pPr>
              <a:r>
                <a:rPr lang="ru-RU" sz="1200" dirty="0">
                  <a:latin typeface="Trebuchet MS" panose="020B0603020202020204" pitchFamily="34" charset="0"/>
                </a:rPr>
                <a:t>Почта</a:t>
              </a:r>
            </a:p>
          </p:txBody>
        </p:sp>
      </p:grpSp>
      <p:grpSp>
        <p:nvGrpSpPr>
          <p:cNvPr id="104" name="Группа 103">
            <a:extLst>
              <a:ext uri="{FF2B5EF4-FFF2-40B4-BE49-F238E27FC236}">
                <a16:creationId xmlns:a16="http://schemas.microsoft.com/office/drawing/2014/main" xmlns="" id="{B32EC656-7960-440D-9E0C-1F54C660B7FF}"/>
              </a:ext>
            </a:extLst>
          </p:cNvPr>
          <p:cNvGrpSpPr/>
          <p:nvPr/>
        </p:nvGrpSpPr>
        <p:grpSpPr>
          <a:xfrm>
            <a:off x="-100377" y="4139241"/>
            <a:ext cx="7451902" cy="1982849"/>
            <a:chOff x="-98404" y="3231336"/>
            <a:chExt cx="7451902" cy="1982849"/>
          </a:xfrm>
        </p:grpSpPr>
        <p:grpSp>
          <p:nvGrpSpPr>
            <p:cNvPr id="105" name="Группа 104">
              <a:extLst>
                <a:ext uri="{FF2B5EF4-FFF2-40B4-BE49-F238E27FC236}">
                  <a16:creationId xmlns:a16="http://schemas.microsoft.com/office/drawing/2014/main" xmlns="" id="{03528892-C999-4EA9-B9D2-D7F6F69D7612}"/>
                </a:ext>
              </a:extLst>
            </p:cNvPr>
            <p:cNvGrpSpPr/>
            <p:nvPr/>
          </p:nvGrpSpPr>
          <p:grpSpPr>
            <a:xfrm>
              <a:off x="-98404" y="3231336"/>
              <a:ext cx="7006777" cy="1944831"/>
              <a:chOff x="4411564" y="1531337"/>
              <a:chExt cx="7996051" cy="1821467"/>
            </a:xfrm>
          </p:grpSpPr>
          <p:cxnSp>
            <p:nvCxnSpPr>
              <p:cNvPr id="111" name="Прямая соединительная линия 110">
                <a:extLst>
                  <a:ext uri="{FF2B5EF4-FFF2-40B4-BE49-F238E27FC236}">
                    <a16:creationId xmlns:a16="http://schemas.microsoft.com/office/drawing/2014/main" xmlns="" id="{F1075A53-C6CC-46E8-AF84-EF7D193D9FF7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4411564" y="3352804"/>
                <a:ext cx="2376501" cy="0"/>
              </a:xfrm>
              <a:prstGeom prst="line">
                <a:avLst/>
              </a:prstGeom>
              <a:ln w="50800">
                <a:solidFill>
                  <a:srgbClr val="3582B9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2" name="Прямая соединительная линия 111">
                <a:extLst>
                  <a:ext uri="{FF2B5EF4-FFF2-40B4-BE49-F238E27FC236}">
                    <a16:creationId xmlns:a16="http://schemas.microsoft.com/office/drawing/2014/main" xmlns="" id="{7CDA6CDD-5A0B-40E1-934E-E91306C734D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864973" y="1531337"/>
                <a:ext cx="3542642" cy="0"/>
              </a:xfrm>
              <a:prstGeom prst="line">
                <a:avLst/>
              </a:prstGeom>
              <a:ln w="50800">
                <a:solidFill>
                  <a:srgbClr val="3582B9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" name="Прямая соединительная линия 112">
                <a:extLst>
                  <a:ext uri="{FF2B5EF4-FFF2-40B4-BE49-F238E27FC236}">
                    <a16:creationId xmlns:a16="http://schemas.microsoft.com/office/drawing/2014/main" xmlns="" id="{49F20916-9FC4-46D8-B057-D4CE826F06E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0507119" y="1615427"/>
                <a:ext cx="1900495" cy="0"/>
              </a:xfrm>
              <a:prstGeom prst="line">
                <a:avLst/>
              </a:prstGeom>
              <a:ln w="25400">
                <a:solidFill>
                  <a:srgbClr val="3582B9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9" name="TextBox 108">
              <a:extLst>
                <a:ext uri="{FF2B5EF4-FFF2-40B4-BE49-F238E27FC236}">
                  <a16:creationId xmlns:a16="http://schemas.microsoft.com/office/drawing/2014/main" xmlns="" id="{56F755CB-F619-480B-A04E-3DF382CFEA3F}"/>
                </a:ext>
              </a:extLst>
            </p:cNvPr>
            <p:cNvSpPr txBox="1"/>
            <p:nvPr/>
          </p:nvSpPr>
          <p:spPr>
            <a:xfrm>
              <a:off x="2301107" y="3296737"/>
              <a:ext cx="5052391" cy="191744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285750" indent="-285750">
                <a:lnSpc>
                  <a:spcPct val="130000"/>
                </a:lnSpc>
                <a:spcAft>
                  <a:spcPts val="600"/>
                </a:spcAft>
                <a:buFont typeface="Wingdings" panose="05000000000000000000" pitchFamily="2" charset="2"/>
                <a:buChar char="§"/>
                <a:defRPr/>
              </a:pPr>
              <a:r>
                <a:rPr lang="ru-RU" altLang="ru-RU" sz="1200">
                  <a:solidFill>
                    <a:srgbClr val="04295E"/>
                  </a:solidFill>
                  <a:latin typeface="Trebuchet MS" panose="020B0603020202020204" pitchFamily="34" charset="0"/>
                  <a:cs typeface="DejaVu Sans" panose="020B0603030804020204" pitchFamily="34" charset="0"/>
                </a:rPr>
                <a:t>гарантирует </a:t>
              </a:r>
              <a:r>
                <a:rPr lang="ru-RU" altLang="ru-RU" sz="1200" smtClean="0">
                  <a:solidFill>
                    <a:srgbClr val="04295E"/>
                  </a:solidFill>
                  <a:latin typeface="Trebuchet MS" panose="020B0603020202020204" pitchFamily="34" charset="0"/>
                  <a:cs typeface="DejaVu Sans" panose="020B0603030804020204" pitchFamily="34" charset="0"/>
                </a:rPr>
                <a:t>безопасность </a:t>
              </a:r>
              <a:r>
                <a:rPr lang="ru-RU" altLang="ru-RU" sz="1200" dirty="0">
                  <a:solidFill>
                    <a:srgbClr val="04295E"/>
                  </a:solidFill>
                  <a:latin typeface="Trebuchet MS" panose="020B0603020202020204" pitchFamily="34" charset="0"/>
                  <a:cs typeface="DejaVu Sans" panose="020B0603030804020204" pitchFamily="34" charset="0"/>
                </a:rPr>
                <a:t>сети и данных</a:t>
              </a:r>
            </a:p>
            <a:p>
              <a:pPr marL="285750" indent="-285750">
                <a:lnSpc>
                  <a:spcPct val="130000"/>
                </a:lnSpc>
                <a:spcAft>
                  <a:spcPts val="600"/>
                </a:spcAft>
                <a:buFont typeface="Wingdings" panose="05000000000000000000" pitchFamily="2" charset="2"/>
                <a:buChar char="§"/>
                <a:defRPr/>
              </a:pPr>
              <a:r>
                <a:rPr lang="ru-RU" altLang="ru-RU" sz="1200" dirty="0">
                  <a:solidFill>
                    <a:srgbClr val="04295E"/>
                  </a:solidFill>
                  <a:latin typeface="Trebuchet MS" panose="020B0603020202020204" pitchFamily="34" charset="0"/>
                  <a:cs typeface="DejaVu Sans" panose="020B0603030804020204" pitchFamily="34" charset="0"/>
                </a:rPr>
                <a:t>увеличивает производительность сотрудников</a:t>
              </a:r>
            </a:p>
            <a:p>
              <a:pPr marL="285750" indent="-285750">
                <a:lnSpc>
                  <a:spcPct val="130000"/>
                </a:lnSpc>
                <a:spcAft>
                  <a:spcPts val="600"/>
                </a:spcAft>
                <a:buFont typeface="Wingdings" panose="05000000000000000000" pitchFamily="2" charset="2"/>
                <a:buChar char="§"/>
                <a:defRPr/>
              </a:pPr>
              <a:r>
                <a:rPr lang="ru-RU" altLang="ru-RU" sz="1200" dirty="0">
                  <a:solidFill>
                    <a:srgbClr val="04295E"/>
                  </a:solidFill>
                  <a:latin typeface="Trebuchet MS" panose="020B0603020202020204" pitchFamily="34" charset="0"/>
                  <a:cs typeface="DejaVu Sans" panose="020B0603030804020204" pitchFamily="34" charset="0"/>
                </a:rPr>
                <a:t>объединяет нужный функционал в одном интерфейсе</a:t>
              </a:r>
            </a:p>
            <a:p>
              <a:pPr marL="285750" indent="-285750">
                <a:lnSpc>
                  <a:spcPct val="130000"/>
                </a:lnSpc>
                <a:spcAft>
                  <a:spcPts val="600"/>
                </a:spcAft>
                <a:buFont typeface="Wingdings" panose="05000000000000000000" pitchFamily="2" charset="2"/>
                <a:buChar char="§"/>
                <a:defRPr/>
              </a:pPr>
              <a:r>
                <a:rPr lang="ru-RU" altLang="ru-RU" sz="1200" dirty="0">
                  <a:solidFill>
                    <a:srgbClr val="04295E"/>
                  </a:solidFill>
                  <a:latin typeface="Trebuchet MS" panose="020B0603020202020204" pitchFamily="34" charset="0"/>
                  <a:cs typeface="DejaVu Sans" panose="020B0603030804020204" pitchFamily="34" charset="0"/>
                </a:rPr>
                <a:t>быстро устанавливается в сеть любой архитектуры</a:t>
              </a:r>
            </a:p>
            <a:p>
              <a:pPr marL="285750" indent="-285750">
                <a:lnSpc>
                  <a:spcPct val="130000"/>
                </a:lnSpc>
                <a:spcAft>
                  <a:spcPts val="600"/>
                </a:spcAft>
                <a:buFont typeface="Wingdings" panose="05000000000000000000" pitchFamily="2" charset="2"/>
                <a:buChar char="§"/>
                <a:defRPr/>
              </a:pPr>
              <a:r>
                <a:rPr lang="ru-RU" altLang="ru-RU" sz="1200" dirty="0">
                  <a:solidFill>
                    <a:srgbClr val="04295E"/>
                  </a:solidFill>
                  <a:latin typeface="Trebuchet MS" panose="020B0603020202020204" pitchFamily="34" charset="0"/>
                  <a:cs typeface="DejaVu Sans" panose="020B0603030804020204" pitchFamily="34" charset="0"/>
                </a:rPr>
                <a:t>патчи безопасности обновляются автоматически</a:t>
              </a:r>
            </a:p>
            <a:p>
              <a:pPr marL="285750" indent="-285750">
                <a:lnSpc>
                  <a:spcPct val="130000"/>
                </a:lnSpc>
                <a:spcAft>
                  <a:spcPts val="600"/>
                </a:spcAft>
                <a:buFont typeface="Wingdings" panose="05000000000000000000" pitchFamily="2" charset="2"/>
                <a:buChar char="§"/>
                <a:defRPr/>
              </a:pPr>
              <a:r>
                <a:rPr lang="ru-RU" altLang="ru-RU" sz="1200" dirty="0" smtClean="0">
                  <a:solidFill>
                    <a:srgbClr val="04295E"/>
                  </a:solidFill>
                  <a:latin typeface="Trebuchet MS" panose="020B0603020202020204" pitchFamily="34" charset="0"/>
                  <a:cs typeface="DejaVu Sans" panose="020B0603030804020204" pitchFamily="34" charset="0"/>
                </a:rPr>
                <a:t>русскоязычная </a:t>
              </a:r>
              <a:r>
                <a:rPr lang="ru-RU" altLang="ru-RU" sz="1200" dirty="0">
                  <a:solidFill>
                    <a:srgbClr val="04295E"/>
                  </a:solidFill>
                  <a:latin typeface="Trebuchet MS" panose="020B0603020202020204" pitchFamily="34" charset="0"/>
                  <a:cs typeface="DejaVu Sans" panose="020B0603030804020204" pitchFamily="34" charset="0"/>
                </a:rPr>
                <a:t>техподдержка</a:t>
              </a:r>
            </a:p>
          </p:txBody>
        </p:sp>
      </p:grpSp>
      <p:grpSp>
        <p:nvGrpSpPr>
          <p:cNvPr id="116" name="Группа 22">
            <a:extLst>
              <a:ext uri="{FF2B5EF4-FFF2-40B4-BE49-F238E27FC236}">
                <a16:creationId xmlns="" xmlns:a16="http://schemas.microsoft.com/office/drawing/2014/main" id="{0CF395B0-CFBA-44CC-B111-0D0D12E731CB}"/>
              </a:ext>
            </a:extLst>
          </p:cNvPr>
          <p:cNvGrpSpPr>
            <a:grpSpLocks/>
          </p:cNvGrpSpPr>
          <p:nvPr/>
        </p:nvGrpSpPr>
        <p:grpSpPr bwMode="auto">
          <a:xfrm>
            <a:off x="357296" y="7594644"/>
            <a:ext cx="3978962" cy="281129"/>
            <a:chOff x="2895607" y="1542236"/>
            <a:chExt cx="4014045" cy="283914"/>
          </a:xfrm>
        </p:grpSpPr>
        <p:sp>
          <p:nvSpPr>
            <p:cNvPr id="117" name="object 6">
              <a:extLst>
                <a:ext uri="{FF2B5EF4-FFF2-40B4-BE49-F238E27FC236}">
                  <a16:creationId xmlns="" xmlns:a16="http://schemas.microsoft.com/office/drawing/2014/main" id="{9EEE2217-4EAB-4102-A282-671A22515917}"/>
                </a:ext>
              </a:extLst>
            </p:cNvPr>
            <p:cNvSpPr>
              <a:spLocks/>
            </p:cNvSpPr>
            <p:nvPr/>
          </p:nvSpPr>
          <p:spPr bwMode="auto">
            <a:xfrm>
              <a:off x="2895607" y="1593722"/>
              <a:ext cx="1335776" cy="232428"/>
            </a:xfrm>
            <a:custGeom>
              <a:avLst/>
              <a:gdLst>
                <a:gd name="T0" fmla="*/ 1256093 w 1440179"/>
                <a:gd name="T1" fmla="*/ 0 h 368300"/>
                <a:gd name="T2" fmla="*/ 184150 w 1440179"/>
                <a:gd name="T3" fmla="*/ 0 h 368300"/>
                <a:gd name="T4" fmla="*/ 135187 w 1440179"/>
                <a:gd name="T5" fmla="*/ 6576 h 368300"/>
                <a:gd name="T6" fmla="*/ 91195 w 1440179"/>
                <a:gd name="T7" fmla="*/ 25136 h 368300"/>
                <a:gd name="T8" fmla="*/ 53927 w 1440179"/>
                <a:gd name="T9" fmla="*/ 53927 h 368300"/>
                <a:gd name="T10" fmla="*/ 25136 w 1440179"/>
                <a:gd name="T11" fmla="*/ 91195 h 368300"/>
                <a:gd name="T12" fmla="*/ 6576 w 1440179"/>
                <a:gd name="T13" fmla="*/ 135187 h 368300"/>
                <a:gd name="T14" fmla="*/ 0 w 1440179"/>
                <a:gd name="T15" fmla="*/ 184150 h 368300"/>
                <a:gd name="T16" fmla="*/ 6576 w 1440179"/>
                <a:gd name="T17" fmla="*/ 233112 h 368300"/>
                <a:gd name="T18" fmla="*/ 25136 w 1440179"/>
                <a:gd name="T19" fmla="*/ 277104 h 368300"/>
                <a:gd name="T20" fmla="*/ 53927 w 1440179"/>
                <a:gd name="T21" fmla="*/ 314372 h 368300"/>
                <a:gd name="T22" fmla="*/ 91195 w 1440179"/>
                <a:gd name="T23" fmla="*/ 343163 h 368300"/>
                <a:gd name="T24" fmla="*/ 135187 w 1440179"/>
                <a:gd name="T25" fmla="*/ 361723 h 368300"/>
                <a:gd name="T26" fmla="*/ 184150 w 1440179"/>
                <a:gd name="T27" fmla="*/ 368300 h 368300"/>
                <a:gd name="T28" fmla="*/ 1256093 w 1440179"/>
                <a:gd name="T29" fmla="*/ 368300 h 368300"/>
                <a:gd name="T30" fmla="*/ 1305055 w 1440179"/>
                <a:gd name="T31" fmla="*/ 361723 h 368300"/>
                <a:gd name="T32" fmla="*/ 1349047 w 1440179"/>
                <a:gd name="T33" fmla="*/ 343163 h 368300"/>
                <a:gd name="T34" fmla="*/ 1386315 w 1440179"/>
                <a:gd name="T35" fmla="*/ 314372 h 368300"/>
                <a:gd name="T36" fmla="*/ 1415106 w 1440179"/>
                <a:gd name="T37" fmla="*/ 277104 h 368300"/>
                <a:gd name="T38" fmla="*/ 1433666 w 1440179"/>
                <a:gd name="T39" fmla="*/ 233112 h 368300"/>
                <a:gd name="T40" fmla="*/ 1440243 w 1440179"/>
                <a:gd name="T41" fmla="*/ 184150 h 368300"/>
                <a:gd name="T42" fmla="*/ 1433666 w 1440179"/>
                <a:gd name="T43" fmla="*/ 135187 h 368300"/>
                <a:gd name="T44" fmla="*/ 1415106 w 1440179"/>
                <a:gd name="T45" fmla="*/ 91195 h 368300"/>
                <a:gd name="T46" fmla="*/ 1386315 w 1440179"/>
                <a:gd name="T47" fmla="*/ 53927 h 368300"/>
                <a:gd name="T48" fmla="*/ 1349047 w 1440179"/>
                <a:gd name="T49" fmla="*/ 25136 h 368300"/>
                <a:gd name="T50" fmla="*/ 1305055 w 1440179"/>
                <a:gd name="T51" fmla="*/ 6576 h 368300"/>
                <a:gd name="T52" fmla="*/ 1256093 w 1440179"/>
                <a:gd name="T53" fmla="*/ 0 h 368300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440179"/>
                <a:gd name="T82" fmla="*/ 0 h 368300"/>
                <a:gd name="T83" fmla="*/ 1440179 w 1440179"/>
                <a:gd name="T84" fmla="*/ 368300 h 368300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440179" h="368300">
                  <a:moveTo>
                    <a:pt x="1256030" y="0"/>
                  </a:moveTo>
                  <a:lnTo>
                    <a:pt x="184150" y="0"/>
                  </a:lnTo>
                  <a:lnTo>
                    <a:pt x="135187" y="6576"/>
                  </a:lnTo>
                  <a:lnTo>
                    <a:pt x="91195" y="25136"/>
                  </a:lnTo>
                  <a:lnTo>
                    <a:pt x="53927" y="53927"/>
                  </a:lnTo>
                  <a:lnTo>
                    <a:pt x="25136" y="91195"/>
                  </a:lnTo>
                  <a:lnTo>
                    <a:pt x="6576" y="135187"/>
                  </a:lnTo>
                  <a:lnTo>
                    <a:pt x="0" y="184150"/>
                  </a:lnTo>
                  <a:lnTo>
                    <a:pt x="6576" y="233112"/>
                  </a:lnTo>
                  <a:lnTo>
                    <a:pt x="25136" y="277104"/>
                  </a:lnTo>
                  <a:lnTo>
                    <a:pt x="53927" y="314372"/>
                  </a:lnTo>
                  <a:lnTo>
                    <a:pt x="91195" y="343163"/>
                  </a:lnTo>
                  <a:lnTo>
                    <a:pt x="135187" y="361723"/>
                  </a:lnTo>
                  <a:lnTo>
                    <a:pt x="184150" y="368300"/>
                  </a:lnTo>
                  <a:lnTo>
                    <a:pt x="1256030" y="368300"/>
                  </a:lnTo>
                  <a:lnTo>
                    <a:pt x="1304992" y="361723"/>
                  </a:lnTo>
                  <a:lnTo>
                    <a:pt x="1348984" y="343163"/>
                  </a:lnTo>
                  <a:lnTo>
                    <a:pt x="1386252" y="314372"/>
                  </a:lnTo>
                  <a:lnTo>
                    <a:pt x="1415043" y="277104"/>
                  </a:lnTo>
                  <a:lnTo>
                    <a:pt x="1433603" y="233112"/>
                  </a:lnTo>
                  <a:lnTo>
                    <a:pt x="1440180" y="184150"/>
                  </a:lnTo>
                  <a:lnTo>
                    <a:pt x="1433603" y="135187"/>
                  </a:lnTo>
                  <a:lnTo>
                    <a:pt x="1415043" y="91195"/>
                  </a:lnTo>
                  <a:lnTo>
                    <a:pt x="1386252" y="53927"/>
                  </a:lnTo>
                  <a:lnTo>
                    <a:pt x="1348984" y="25136"/>
                  </a:lnTo>
                  <a:lnTo>
                    <a:pt x="1304992" y="6576"/>
                  </a:lnTo>
                  <a:lnTo>
                    <a:pt x="125603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1170B1"/>
              </a:solidFill>
              <a:round/>
              <a:headEnd/>
              <a:tailEnd/>
            </a:ln>
          </p:spPr>
          <p:txBody>
            <a:bodyPr lIns="0" tIns="0" rIns="0" bIns="0"/>
            <a:lstStyle/>
            <a:p>
              <a:endParaRPr lang="ru-RU" sz="1796"/>
            </a:p>
          </p:txBody>
        </p:sp>
        <p:sp>
          <p:nvSpPr>
            <p:cNvPr id="118" name="Прямоугольник 21">
              <a:extLst>
                <a:ext uri="{FF2B5EF4-FFF2-40B4-BE49-F238E27FC236}">
                  <a16:creationId xmlns="" xmlns:a16="http://schemas.microsoft.com/office/drawing/2014/main" id="{3C56AF05-B5AE-4006-8D4C-87CBDD546A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0031" y="1542236"/>
              <a:ext cx="2689621" cy="279743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u-RU" altLang="ru-RU" sz="1200" dirty="0">
                  <a:solidFill>
                    <a:srgbClr val="000000"/>
                  </a:solidFill>
                  <a:latin typeface="Trebuchet MS" panose="020B0603020202020204" pitchFamily="34" charset="0"/>
                  <a:cs typeface="DejaVu Sans" panose="020B0603030804020204" pitchFamily="34" charset="0"/>
                </a:rPr>
                <a:t>соответствует ФЗ №436 и ФЗ №139</a:t>
              </a:r>
            </a:p>
          </p:txBody>
        </p:sp>
      </p:grpSp>
      <p:sp>
        <p:nvSpPr>
          <p:cNvPr id="120" name="object 7">
            <a:extLst>
              <a:ext uri="{FF2B5EF4-FFF2-40B4-BE49-F238E27FC236}">
                <a16:creationId xmlns="" xmlns:a16="http://schemas.microsoft.com/office/drawing/2014/main" id="{CC5E0453-2FB4-4FB0-BBEE-6B53CB155200}"/>
              </a:ext>
            </a:extLst>
          </p:cNvPr>
          <p:cNvSpPr>
            <a:spLocks/>
          </p:cNvSpPr>
          <p:nvPr/>
        </p:nvSpPr>
        <p:spPr bwMode="auto">
          <a:xfrm>
            <a:off x="357296" y="8029304"/>
            <a:ext cx="1624808" cy="259977"/>
          </a:xfrm>
          <a:custGeom>
            <a:avLst/>
            <a:gdLst>
              <a:gd name="T0" fmla="*/ 2119697 w 2303779"/>
              <a:gd name="T1" fmla="*/ 0 h 368300"/>
              <a:gd name="T2" fmla="*/ 184150 w 2303779"/>
              <a:gd name="T3" fmla="*/ 0 h 368300"/>
              <a:gd name="T4" fmla="*/ 135187 w 2303779"/>
              <a:gd name="T5" fmla="*/ 6576 h 368300"/>
              <a:gd name="T6" fmla="*/ 91195 w 2303779"/>
              <a:gd name="T7" fmla="*/ 25136 h 368300"/>
              <a:gd name="T8" fmla="*/ 53927 w 2303779"/>
              <a:gd name="T9" fmla="*/ 53927 h 368300"/>
              <a:gd name="T10" fmla="*/ 25136 w 2303779"/>
              <a:gd name="T11" fmla="*/ 91195 h 368300"/>
              <a:gd name="T12" fmla="*/ 6576 w 2303779"/>
              <a:gd name="T13" fmla="*/ 135187 h 368300"/>
              <a:gd name="T14" fmla="*/ 0 w 2303779"/>
              <a:gd name="T15" fmla="*/ 184150 h 368300"/>
              <a:gd name="T16" fmla="*/ 6576 w 2303779"/>
              <a:gd name="T17" fmla="*/ 233112 h 368300"/>
              <a:gd name="T18" fmla="*/ 25136 w 2303779"/>
              <a:gd name="T19" fmla="*/ 277104 h 368300"/>
              <a:gd name="T20" fmla="*/ 53927 w 2303779"/>
              <a:gd name="T21" fmla="*/ 314372 h 368300"/>
              <a:gd name="T22" fmla="*/ 91195 w 2303779"/>
              <a:gd name="T23" fmla="*/ 343163 h 368300"/>
              <a:gd name="T24" fmla="*/ 135187 w 2303779"/>
              <a:gd name="T25" fmla="*/ 361723 h 368300"/>
              <a:gd name="T26" fmla="*/ 184150 w 2303779"/>
              <a:gd name="T27" fmla="*/ 368300 h 368300"/>
              <a:gd name="T28" fmla="*/ 2119697 w 2303779"/>
              <a:gd name="T29" fmla="*/ 368300 h 368300"/>
              <a:gd name="T30" fmla="*/ 2168659 w 2303779"/>
              <a:gd name="T31" fmla="*/ 361723 h 368300"/>
              <a:gd name="T32" fmla="*/ 2212651 w 2303779"/>
              <a:gd name="T33" fmla="*/ 343163 h 368300"/>
              <a:gd name="T34" fmla="*/ 2249919 w 2303779"/>
              <a:gd name="T35" fmla="*/ 314372 h 368300"/>
              <a:gd name="T36" fmla="*/ 2278709 w 2303779"/>
              <a:gd name="T37" fmla="*/ 277104 h 368300"/>
              <a:gd name="T38" fmla="*/ 2297269 w 2303779"/>
              <a:gd name="T39" fmla="*/ 233112 h 368300"/>
              <a:gd name="T40" fmla="*/ 2303847 w 2303779"/>
              <a:gd name="T41" fmla="*/ 184150 h 368300"/>
              <a:gd name="T42" fmla="*/ 2297269 w 2303779"/>
              <a:gd name="T43" fmla="*/ 135187 h 368300"/>
              <a:gd name="T44" fmla="*/ 2278709 w 2303779"/>
              <a:gd name="T45" fmla="*/ 91195 h 368300"/>
              <a:gd name="T46" fmla="*/ 2249919 w 2303779"/>
              <a:gd name="T47" fmla="*/ 53927 h 368300"/>
              <a:gd name="T48" fmla="*/ 2212651 w 2303779"/>
              <a:gd name="T49" fmla="*/ 25136 h 368300"/>
              <a:gd name="T50" fmla="*/ 2168659 w 2303779"/>
              <a:gd name="T51" fmla="*/ 6576 h 368300"/>
              <a:gd name="T52" fmla="*/ 2119697 w 2303779"/>
              <a:gd name="T53" fmla="*/ 0 h 368300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2303779"/>
              <a:gd name="T82" fmla="*/ 0 h 368300"/>
              <a:gd name="T83" fmla="*/ 2303779 w 2303779"/>
              <a:gd name="T84" fmla="*/ 368300 h 368300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2303779" h="368300">
                <a:moveTo>
                  <a:pt x="2119630" y="0"/>
                </a:moveTo>
                <a:lnTo>
                  <a:pt x="184150" y="0"/>
                </a:lnTo>
                <a:lnTo>
                  <a:pt x="135187" y="6576"/>
                </a:lnTo>
                <a:lnTo>
                  <a:pt x="91195" y="25136"/>
                </a:lnTo>
                <a:lnTo>
                  <a:pt x="53927" y="53927"/>
                </a:lnTo>
                <a:lnTo>
                  <a:pt x="25136" y="91195"/>
                </a:lnTo>
                <a:lnTo>
                  <a:pt x="6576" y="135187"/>
                </a:lnTo>
                <a:lnTo>
                  <a:pt x="0" y="184150"/>
                </a:lnTo>
                <a:lnTo>
                  <a:pt x="6576" y="233112"/>
                </a:lnTo>
                <a:lnTo>
                  <a:pt x="25136" y="277104"/>
                </a:lnTo>
                <a:lnTo>
                  <a:pt x="53927" y="314372"/>
                </a:lnTo>
                <a:lnTo>
                  <a:pt x="91195" y="343163"/>
                </a:lnTo>
                <a:lnTo>
                  <a:pt x="135187" y="361723"/>
                </a:lnTo>
                <a:lnTo>
                  <a:pt x="184150" y="368300"/>
                </a:lnTo>
                <a:lnTo>
                  <a:pt x="2119630" y="368300"/>
                </a:lnTo>
                <a:lnTo>
                  <a:pt x="2168592" y="361723"/>
                </a:lnTo>
                <a:lnTo>
                  <a:pt x="2212584" y="343163"/>
                </a:lnTo>
                <a:lnTo>
                  <a:pt x="2249852" y="314372"/>
                </a:lnTo>
                <a:lnTo>
                  <a:pt x="2278643" y="277104"/>
                </a:lnTo>
                <a:lnTo>
                  <a:pt x="2297203" y="233112"/>
                </a:lnTo>
                <a:lnTo>
                  <a:pt x="2303780" y="184150"/>
                </a:lnTo>
                <a:lnTo>
                  <a:pt x="2297203" y="135187"/>
                </a:lnTo>
                <a:lnTo>
                  <a:pt x="2278643" y="91195"/>
                </a:lnTo>
                <a:lnTo>
                  <a:pt x="2249852" y="53927"/>
                </a:lnTo>
                <a:lnTo>
                  <a:pt x="2212584" y="25136"/>
                </a:lnTo>
                <a:lnTo>
                  <a:pt x="2168592" y="6576"/>
                </a:lnTo>
                <a:lnTo>
                  <a:pt x="2119630" y="0"/>
                </a:lnTo>
                <a:close/>
              </a:path>
            </a:pathLst>
          </a:custGeom>
          <a:solidFill>
            <a:srgbClr val="1170B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 sz="1796"/>
          </a:p>
        </p:txBody>
      </p:sp>
      <p:sp>
        <p:nvSpPr>
          <p:cNvPr id="124" name="Прямоугольник 24">
            <a:extLst>
              <a:ext uri="{FF2B5EF4-FFF2-40B4-BE49-F238E27FC236}">
                <a16:creationId xmlns="" xmlns:a16="http://schemas.microsoft.com/office/drawing/2014/main" id="{1ED5ACCC-8D16-4E77-BAFA-D74CFE540C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96217" y="6734589"/>
            <a:ext cx="2387192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buClr>
                <a:srgbClr val="000000"/>
              </a:buClr>
              <a:defRPr/>
            </a:pPr>
            <a:r>
              <a:rPr lang="ru-RU" altLang="ru-RU" sz="1200" dirty="0" smtClean="0">
                <a:solidFill>
                  <a:srgbClr val="000000"/>
                </a:solidFill>
                <a:latin typeface="Trebuchet MS" panose="020B0603020202020204" pitchFamily="34" charset="0"/>
                <a:cs typeface="DejaVu Sans" panose="020B0603030804020204" pitchFamily="34" charset="0"/>
              </a:rPr>
              <a:t>1</a:t>
            </a:r>
            <a:r>
              <a:rPr lang="en-US" altLang="ru-RU" sz="1200" dirty="0" smtClean="0">
                <a:solidFill>
                  <a:srgbClr val="000000"/>
                </a:solidFill>
                <a:latin typeface="Trebuchet MS" panose="020B0603020202020204" pitchFamily="34" charset="0"/>
                <a:cs typeface="DejaVu Sans" panose="020B0603030804020204" pitchFamily="34" charset="0"/>
              </a:rPr>
              <a:t>8</a:t>
            </a:r>
            <a:r>
              <a:rPr lang="ru-RU" altLang="ru-RU" sz="1200" dirty="0" smtClean="0">
                <a:solidFill>
                  <a:srgbClr val="000000"/>
                </a:solidFill>
                <a:latin typeface="Trebuchet MS" panose="020B0603020202020204" pitchFamily="34" charset="0"/>
                <a:cs typeface="DejaVu Sans" panose="020B0603030804020204" pitchFamily="34" charset="0"/>
              </a:rPr>
              <a:t> </a:t>
            </a:r>
            <a:r>
              <a:rPr lang="ru-RU" altLang="ru-RU" sz="1200" dirty="0">
                <a:solidFill>
                  <a:srgbClr val="000000"/>
                </a:solidFill>
                <a:latin typeface="Trebuchet MS" panose="020B0603020202020204" pitchFamily="34" charset="0"/>
                <a:cs typeface="DejaVu Sans" panose="020B0603030804020204" pitchFamily="34" charset="0"/>
              </a:rPr>
              <a:t>лет на рынке </a:t>
            </a:r>
            <a:r>
              <a:rPr lang="en-US" altLang="ru-RU" sz="1200" dirty="0" smtClean="0">
                <a:solidFill>
                  <a:srgbClr val="000000"/>
                </a:solidFill>
                <a:latin typeface="Trebuchet MS" panose="020B0603020202020204" pitchFamily="34" charset="0"/>
                <a:cs typeface="DejaVu Sans" panose="020B0603030804020204" pitchFamily="34" charset="0"/>
              </a:rPr>
              <a:t>IT</a:t>
            </a:r>
            <a:r>
              <a:rPr lang="ru-RU" altLang="ru-RU" sz="1200" dirty="0" smtClean="0">
                <a:solidFill>
                  <a:srgbClr val="000000"/>
                </a:solidFill>
                <a:latin typeface="Trebuchet MS" panose="020B0603020202020204" pitchFamily="34" charset="0"/>
                <a:cs typeface="DejaVu Sans" panose="020B0603030804020204" pitchFamily="34" charset="0"/>
              </a:rPr>
              <a:t>-технологий</a:t>
            </a:r>
            <a:endParaRPr lang="ru-RU" altLang="ru-RU" sz="1200" dirty="0">
              <a:solidFill>
                <a:srgbClr val="000000"/>
              </a:solidFill>
            </a:endParaRPr>
          </a:p>
        </p:txBody>
      </p:sp>
      <p:grpSp>
        <p:nvGrpSpPr>
          <p:cNvPr id="125" name="Группа 28">
            <a:extLst>
              <a:ext uri="{FF2B5EF4-FFF2-40B4-BE49-F238E27FC236}">
                <a16:creationId xmlns="" xmlns:a16="http://schemas.microsoft.com/office/drawing/2014/main" id="{3373204C-3AE5-461E-BB77-6C99BDF62860}"/>
              </a:ext>
            </a:extLst>
          </p:cNvPr>
          <p:cNvGrpSpPr>
            <a:grpSpLocks/>
          </p:cNvGrpSpPr>
          <p:nvPr/>
        </p:nvGrpSpPr>
        <p:grpSpPr bwMode="auto">
          <a:xfrm>
            <a:off x="357295" y="7136036"/>
            <a:ext cx="3700112" cy="351569"/>
            <a:chOff x="3791107" y="2077260"/>
            <a:chExt cx="3729808" cy="355009"/>
          </a:xfrm>
        </p:grpSpPr>
        <p:sp>
          <p:nvSpPr>
            <p:cNvPr id="126" name="object 9">
              <a:extLst>
                <a:ext uri="{FF2B5EF4-FFF2-40B4-BE49-F238E27FC236}">
                  <a16:creationId xmlns="" xmlns:a16="http://schemas.microsoft.com/office/drawing/2014/main" id="{A11AA004-7802-4467-8927-FBC84252427C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1107" y="2173835"/>
              <a:ext cx="1211961" cy="258434"/>
            </a:xfrm>
            <a:custGeom>
              <a:avLst/>
              <a:gdLst>
                <a:gd name="T0" fmla="*/ 1543050 w 1727200"/>
                <a:gd name="T1" fmla="*/ 0 h 368300"/>
                <a:gd name="T2" fmla="*/ 184150 w 1727200"/>
                <a:gd name="T3" fmla="*/ 0 h 368300"/>
                <a:gd name="T4" fmla="*/ 135187 w 1727200"/>
                <a:gd name="T5" fmla="*/ 6576 h 368300"/>
                <a:gd name="T6" fmla="*/ 91195 w 1727200"/>
                <a:gd name="T7" fmla="*/ 25136 h 368300"/>
                <a:gd name="T8" fmla="*/ 53927 w 1727200"/>
                <a:gd name="T9" fmla="*/ 53927 h 368300"/>
                <a:gd name="T10" fmla="*/ 25136 w 1727200"/>
                <a:gd name="T11" fmla="*/ 91195 h 368300"/>
                <a:gd name="T12" fmla="*/ 6576 w 1727200"/>
                <a:gd name="T13" fmla="*/ 135187 h 368300"/>
                <a:gd name="T14" fmla="*/ 0 w 1727200"/>
                <a:gd name="T15" fmla="*/ 184150 h 368300"/>
                <a:gd name="T16" fmla="*/ 6576 w 1727200"/>
                <a:gd name="T17" fmla="*/ 233112 h 368300"/>
                <a:gd name="T18" fmla="*/ 25136 w 1727200"/>
                <a:gd name="T19" fmla="*/ 277104 h 368300"/>
                <a:gd name="T20" fmla="*/ 53927 w 1727200"/>
                <a:gd name="T21" fmla="*/ 314372 h 368300"/>
                <a:gd name="T22" fmla="*/ 91195 w 1727200"/>
                <a:gd name="T23" fmla="*/ 343163 h 368300"/>
                <a:gd name="T24" fmla="*/ 135187 w 1727200"/>
                <a:gd name="T25" fmla="*/ 361723 h 368300"/>
                <a:gd name="T26" fmla="*/ 184150 w 1727200"/>
                <a:gd name="T27" fmla="*/ 368300 h 368300"/>
                <a:gd name="T28" fmla="*/ 1543050 w 1727200"/>
                <a:gd name="T29" fmla="*/ 368300 h 368300"/>
                <a:gd name="T30" fmla="*/ 1592012 w 1727200"/>
                <a:gd name="T31" fmla="*/ 361723 h 368300"/>
                <a:gd name="T32" fmla="*/ 1636004 w 1727200"/>
                <a:gd name="T33" fmla="*/ 343163 h 368300"/>
                <a:gd name="T34" fmla="*/ 1673272 w 1727200"/>
                <a:gd name="T35" fmla="*/ 314372 h 368300"/>
                <a:gd name="T36" fmla="*/ 1702063 w 1727200"/>
                <a:gd name="T37" fmla="*/ 277104 h 368300"/>
                <a:gd name="T38" fmla="*/ 1720623 w 1727200"/>
                <a:gd name="T39" fmla="*/ 233112 h 368300"/>
                <a:gd name="T40" fmla="*/ 1727200 w 1727200"/>
                <a:gd name="T41" fmla="*/ 184150 h 368300"/>
                <a:gd name="T42" fmla="*/ 1720623 w 1727200"/>
                <a:gd name="T43" fmla="*/ 135187 h 368300"/>
                <a:gd name="T44" fmla="*/ 1702063 w 1727200"/>
                <a:gd name="T45" fmla="*/ 91195 h 368300"/>
                <a:gd name="T46" fmla="*/ 1673272 w 1727200"/>
                <a:gd name="T47" fmla="*/ 53927 h 368300"/>
                <a:gd name="T48" fmla="*/ 1636004 w 1727200"/>
                <a:gd name="T49" fmla="*/ 25136 h 368300"/>
                <a:gd name="T50" fmla="*/ 1592012 w 1727200"/>
                <a:gd name="T51" fmla="*/ 6576 h 368300"/>
                <a:gd name="T52" fmla="*/ 1543050 w 1727200"/>
                <a:gd name="T53" fmla="*/ 0 h 368300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727200"/>
                <a:gd name="T82" fmla="*/ 0 h 368300"/>
                <a:gd name="T83" fmla="*/ 1727200 w 1727200"/>
                <a:gd name="T84" fmla="*/ 368300 h 368300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727200" h="368300">
                  <a:moveTo>
                    <a:pt x="1543050" y="0"/>
                  </a:moveTo>
                  <a:lnTo>
                    <a:pt x="184150" y="0"/>
                  </a:lnTo>
                  <a:lnTo>
                    <a:pt x="135187" y="6576"/>
                  </a:lnTo>
                  <a:lnTo>
                    <a:pt x="91195" y="25136"/>
                  </a:lnTo>
                  <a:lnTo>
                    <a:pt x="53927" y="53927"/>
                  </a:lnTo>
                  <a:lnTo>
                    <a:pt x="25136" y="91195"/>
                  </a:lnTo>
                  <a:lnTo>
                    <a:pt x="6576" y="135187"/>
                  </a:lnTo>
                  <a:lnTo>
                    <a:pt x="0" y="184150"/>
                  </a:lnTo>
                  <a:lnTo>
                    <a:pt x="6576" y="233112"/>
                  </a:lnTo>
                  <a:lnTo>
                    <a:pt x="25136" y="277104"/>
                  </a:lnTo>
                  <a:lnTo>
                    <a:pt x="53927" y="314372"/>
                  </a:lnTo>
                  <a:lnTo>
                    <a:pt x="91195" y="343163"/>
                  </a:lnTo>
                  <a:lnTo>
                    <a:pt x="135187" y="361723"/>
                  </a:lnTo>
                  <a:lnTo>
                    <a:pt x="184150" y="368300"/>
                  </a:lnTo>
                  <a:lnTo>
                    <a:pt x="1543050" y="368300"/>
                  </a:lnTo>
                  <a:lnTo>
                    <a:pt x="1592012" y="361723"/>
                  </a:lnTo>
                  <a:lnTo>
                    <a:pt x="1636004" y="343163"/>
                  </a:lnTo>
                  <a:lnTo>
                    <a:pt x="1673272" y="314372"/>
                  </a:lnTo>
                  <a:lnTo>
                    <a:pt x="1702063" y="277104"/>
                  </a:lnTo>
                  <a:lnTo>
                    <a:pt x="1720623" y="233112"/>
                  </a:lnTo>
                  <a:lnTo>
                    <a:pt x="1727200" y="184150"/>
                  </a:lnTo>
                  <a:lnTo>
                    <a:pt x="1720623" y="135187"/>
                  </a:lnTo>
                  <a:lnTo>
                    <a:pt x="1702063" y="91195"/>
                  </a:lnTo>
                  <a:lnTo>
                    <a:pt x="1673272" y="53927"/>
                  </a:lnTo>
                  <a:lnTo>
                    <a:pt x="1636004" y="25136"/>
                  </a:lnTo>
                  <a:lnTo>
                    <a:pt x="1592012" y="6576"/>
                  </a:lnTo>
                  <a:lnTo>
                    <a:pt x="1543050" y="0"/>
                  </a:lnTo>
                  <a:close/>
                </a:path>
              </a:pathLst>
            </a:custGeom>
            <a:solidFill>
              <a:srgbClr val="73AF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ru-RU" sz="1796"/>
            </a:p>
          </p:txBody>
        </p:sp>
        <p:sp>
          <p:nvSpPr>
            <p:cNvPr id="127" name="Прямоугольник 27">
              <a:extLst>
                <a:ext uri="{FF2B5EF4-FFF2-40B4-BE49-F238E27FC236}">
                  <a16:creationId xmlns="" xmlns:a16="http://schemas.microsoft.com/office/drawing/2014/main" id="{2EBC34DB-EA53-48E6-BBB7-0490329D8E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03068" y="2077260"/>
              <a:ext cx="2517847" cy="338695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  <a:buClr>
                  <a:srgbClr val="000000"/>
                </a:buClr>
                <a:defRPr/>
              </a:pPr>
              <a:r>
                <a:rPr lang="ru-RU" altLang="ru-RU" sz="1200" dirty="0">
                  <a:solidFill>
                    <a:srgbClr val="000000"/>
                  </a:solidFill>
                  <a:latin typeface="Trebuchet MS" panose="020B0603020202020204" pitchFamily="34" charset="0"/>
                  <a:cs typeface="DejaVu Sans" panose="020B0603030804020204" pitchFamily="34" charset="0"/>
                </a:rPr>
                <a:t>№322 в Реестре российского ПО</a:t>
              </a:r>
            </a:p>
          </p:txBody>
        </p:sp>
      </p:grpSp>
      <p:grpSp>
        <p:nvGrpSpPr>
          <p:cNvPr id="128" name="Группа 22">
            <a:extLst>
              <a:ext uri="{FF2B5EF4-FFF2-40B4-BE49-F238E27FC236}">
                <a16:creationId xmlns="" xmlns:a16="http://schemas.microsoft.com/office/drawing/2014/main" id="{282C07B7-8301-467D-B691-14EF3E9F6A33}"/>
              </a:ext>
            </a:extLst>
          </p:cNvPr>
          <p:cNvGrpSpPr>
            <a:grpSpLocks/>
          </p:cNvGrpSpPr>
          <p:nvPr/>
        </p:nvGrpSpPr>
        <p:grpSpPr bwMode="auto">
          <a:xfrm>
            <a:off x="357298" y="6846988"/>
            <a:ext cx="5397274" cy="1446965"/>
            <a:chOff x="4190267" y="-571299"/>
            <a:chExt cx="5444106" cy="1463513"/>
          </a:xfrm>
        </p:grpSpPr>
        <p:sp>
          <p:nvSpPr>
            <p:cNvPr id="129" name="object 6">
              <a:extLst>
                <a:ext uri="{FF2B5EF4-FFF2-40B4-BE49-F238E27FC236}">
                  <a16:creationId xmlns="" xmlns:a16="http://schemas.microsoft.com/office/drawing/2014/main" id="{DB954DD0-8D61-411E-988D-02E43841B6AB}"/>
                </a:ext>
              </a:extLst>
            </p:cNvPr>
            <p:cNvSpPr>
              <a:spLocks/>
            </p:cNvSpPr>
            <p:nvPr/>
          </p:nvSpPr>
          <p:spPr bwMode="auto">
            <a:xfrm>
              <a:off x="4190267" y="-571299"/>
              <a:ext cx="910252" cy="232780"/>
            </a:xfrm>
            <a:custGeom>
              <a:avLst/>
              <a:gdLst>
                <a:gd name="T0" fmla="*/ 1256093 w 1440179"/>
                <a:gd name="T1" fmla="*/ 0 h 368300"/>
                <a:gd name="T2" fmla="*/ 184150 w 1440179"/>
                <a:gd name="T3" fmla="*/ 0 h 368300"/>
                <a:gd name="T4" fmla="*/ 135187 w 1440179"/>
                <a:gd name="T5" fmla="*/ 6576 h 368300"/>
                <a:gd name="T6" fmla="*/ 91195 w 1440179"/>
                <a:gd name="T7" fmla="*/ 25136 h 368300"/>
                <a:gd name="T8" fmla="*/ 53927 w 1440179"/>
                <a:gd name="T9" fmla="*/ 53927 h 368300"/>
                <a:gd name="T10" fmla="*/ 25136 w 1440179"/>
                <a:gd name="T11" fmla="*/ 91195 h 368300"/>
                <a:gd name="T12" fmla="*/ 6576 w 1440179"/>
                <a:gd name="T13" fmla="*/ 135187 h 368300"/>
                <a:gd name="T14" fmla="*/ 0 w 1440179"/>
                <a:gd name="T15" fmla="*/ 184150 h 368300"/>
                <a:gd name="T16" fmla="*/ 6576 w 1440179"/>
                <a:gd name="T17" fmla="*/ 233112 h 368300"/>
                <a:gd name="T18" fmla="*/ 25136 w 1440179"/>
                <a:gd name="T19" fmla="*/ 277104 h 368300"/>
                <a:gd name="T20" fmla="*/ 53927 w 1440179"/>
                <a:gd name="T21" fmla="*/ 314372 h 368300"/>
                <a:gd name="T22" fmla="*/ 91195 w 1440179"/>
                <a:gd name="T23" fmla="*/ 343163 h 368300"/>
                <a:gd name="T24" fmla="*/ 135187 w 1440179"/>
                <a:gd name="T25" fmla="*/ 361723 h 368300"/>
                <a:gd name="T26" fmla="*/ 184150 w 1440179"/>
                <a:gd name="T27" fmla="*/ 368300 h 368300"/>
                <a:gd name="T28" fmla="*/ 1256093 w 1440179"/>
                <a:gd name="T29" fmla="*/ 368300 h 368300"/>
                <a:gd name="T30" fmla="*/ 1305055 w 1440179"/>
                <a:gd name="T31" fmla="*/ 361723 h 368300"/>
                <a:gd name="T32" fmla="*/ 1349047 w 1440179"/>
                <a:gd name="T33" fmla="*/ 343163 h 368300"/>
                <a:gd name="T34" fmla="*/ 1386315 w 1440179"/>
                <a:gd name="T35" fmla="*/ 314372 h 368300"/>
                <a:gd name="T36" fmla="*/ 1415106 w 1440179"/>
                <a:gd name="T37" fmla="*/ 277104 h 368300"/>
                <a:gd name="T38" fmla="*/ 1433666 w 1440179"/>
                <a:gd name="T39" fmla="*/ 233112 h 368300"/>
                <a:gd name="T40" fmla="*/ 1440243 w 1440179"/>
                <a:gd name="T41" fmla="*/ 184150 h 368300"/>
                <a:gd name="T42" fmla="*/ 1433666 w 1440179"/>
                <a:gd name="T43" fmla="*/ 135187 h 368300"/>
                <a:gd name="T44" fmla="*/ 1415106 w 1440179"/>
                <a:gd name="T45" fmla="*/ 91195 h 368300"/>
                <a:gd name="T46" fmla="*/ 1386315 w 1440179"/>
                <a:gd name="T47" fmla="*/ 53927 h 368300"/>
                <a:gd name="T48" fmla="*/ 1349047 w 1440179"/>
                <a:gd name="T49" fmla="*/ 25136 h 368300"/>
                <a:gd name="T50" fmla="*/ 1305055 w 1440179"/>
                <a:gd name="T51" fmla="*/ 6576 h 368300"/>
                <a:gd name="T52" fmla="*/ 1256093 w 1440179"/>
                <a:gd name="T53" fmla="*/ 0 h 368300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440179"/>
                <a:gd name="T82" fmla="*/ 0 h 368300"/>
                <a:gd name="T83" fmla="*/ 1440179 w 1440179"/>
                <a:gd name="T84" fmla="*/ 368300 h 368300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440179" h="368300">
                  <a:moveTo>
                    <a:pt x="1256030" y="0"/>
                  </a:moveTo>
                  <a:lnTo>
                    <a:pt x="184150" y="0"/>
                  </a:lnTo>
                  <a:lnTo>
                    <a:pt x="135187" y="6576"/>
                  </a:lnTo>
                  <a:lnTo>
                    <a:pt x="91195" y="25136"/>
                  </a:lnTo>
                  <a:lnTo>
                    <a:pt x="53927" y="53927"/>
                  </a:lnTo>
                  <a:lnTo>
                    <a:pt x="25136" y="91195"/>
                  </a:lnTo>
                  <a:lnTo>
                    <a:pt x="6576" y="135187"/>
                  </a:lnTo>
                  <a:lnTo>
                    <a:pt x="0" y="184150"/>
                  </a:lnTo>
                  <a:lnTo>
                    <a:pt x="6576" y="233112"/>
                  </a:lnTo>
                  <a:lnTo>
                    <a:pt x="25136" y="277104"/>
                  </a:lnTo>
                  <a:lnTo>
                    <a:pt x="53927" y="314372"/>
                  </a:lnTo>
                  <a:lnTo>
                    <a:pt x="91195" y="343163"/>
                  </a:lnTo>
                  <a:lnTo>
                    <a:pt x="135187" y="361723"/>
                  </a:lnTo>
                  <a:lnTo>
                    <a:pt x="184150" y="368300"/>
                  </a:lnTo>
                  <a:lnTo>
                    <a:pt x="1256030" y="368300"/>
                  </a:lnTo>
                  <a:lnTo>
                    <a:pt x="1304992" y="361723"/>
                  </a:lnTo>
                  <a:lnTo>
                    <a:pt x="1348984" y="343163"/>
                  </a:lnTo>
                  <a:lnTo>
                    <a:pt x="1386252" y="314372"/>
                  </a:lnTo>
                  <a:lnTo>
                    <a:pt x="1415043" y="277104"/>
                  </a:lnTo>
                  <a:lnTo>
                    <a:pt x="1433603" y="233112"/>
                  </a:lnTo>
                  <a:lnTo>
                    <a:pt x="1440180" y="184150"/>
                  </a:lnTo>
                  <a:lnTo>
                    <a:pt x="1433603" y="135187"/>
                  </a:lnTo>
                  <a:lnTo>
                    <a:pt x="1415043" y="91195"/>
                  </a:lnTo>
                  <a:lnTo>
                    <a:pt x="1386252" y="53927"/>
                  </a:lnTo>
                  <a:lnTo>
                    <a:pt x="1348984" y="25136"/>
                  </a:lnTo>
                  <a:lnTo>
                    <a:pt x="1304992" y="6576"/>
                  </a:lnTo>
                  <a:lnTo>
                    <a:pt x="125603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1170B1"/>
              </a:solidFill>
              <a:round/>
              <a:headEnd/>
              <a:tailEnd/>
            </a:ln>
          </p:spPr>
          <p:txBody>
            <a:bodyPr lIns="0" tIns="0" rIns="0" bIns="0"/>
            <a:lstStyle/>
            <a:p>
              <a:endParaRPr lang="ru-RU" sz="1796"/>
            </a:p>
          </p:txBody>
        </p:sp>
        <p:sp>
          <p:nvSpPr>
            <p:cNvPr id="130" name="Прямоугольник 21">
              <a:extLst>
                <a:ext uri="{FF2B5EF4-FFF2-40B4-BE49-F238E27FC236}">
                  <a16:creationId xmlns="" xmlns:a16="http://schemas.microsoft.com/office/drawing/2014/main" id="{4DC0F86C-9F36-47A6-A1F3-5392973828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29170" y="612047"/>
              <a:ext cx="3805203" cy="28016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ru-RU" altLang="ru-RU" sz="1200" dirty="0">
                  <a:solidFill>
                    <a:srgbClr val="000000"/>
                  </a:solidFill>
                  <a:latin typeface="Trebuchet MS" panose="020B0603020202020204" pitchFamily="34" charset="0"/>
                  <a:cs typeface="DejaVu Sans" panose="020B0603030804020204" pitchFamily="34" charset="0"/>
                </a:rPr>
                <a:t>м</a:t>
              </a:r>
              <a:r>
                <a:rPr lang="ru-RU" altLang="ru-RU" sz="1200" dirty="0" smtClean="0">
                  <a:solidFill>
                    <a:srgbClr val="000000"/>
                  </a:solidFill>
                  <a:latin typeface="Trebuchet MS" panose="020B0603020202020204" pitchFamily="34" charset="0"/>
                  <a:cs typeface="DejaVu Sans" panose="020B0603030804020204" pitchFamily="34" charset="0"/>
                </a:rPr>
                <a:t>еждународная партнерская сеть</a:t>
              </a:r>
              <a:endParaRPr lang="ru-RU" altLang="ru-RU" sz="1200" dirty="0">
                <a:solidFill>
                  <a:srgbClr val="000000"/>
                </a:solidFill>
                <a:latin typeface="Trebuchet MS" panose="020B0603020202020204" pitchFamily="34" charset="0"/>
                <a:cs typeface="DejaVu Sans" panose="020B0603030804020204" pitchFamily="34" charset="0"/>
              </a:endParaRPr>
            </a:p>
          </p:txBody>
        </p:sp>
      </p:grpSp>
      <p:grpSp>
        <p:nvGrpSpPr>
          <p:cNvPr id="131" name="Группа 130">
            <a:extLst>
              <a:ext uri="{FF2B5EF4-FFF2-40B4-BE49-F238E27FC236}">
                <a16:creationId xmlns:a16="http://schemas.microsoft.com/office/drawing/2014/main" xmlns="" id="{91F4E567-B047-4E93-9012-D8F9AC880835}"/>
              </a:ext>
            </a:extLst>
          </p:cNvPr>
          <p:cNvGrpSpPr/>
          <p:nvPr/>
        </p:nvGrpSpPr>
        <p:grpSpPr>
          <a:xfrm rot="1563736" flipH="1">
            <a:off x="5156440" y="6773431"/>
            <a:ext cx="965862" cy="985526"/>
            <a:chOff x="211701" y="8396550"/>
            <a:chExt cx="1163221" cy="1186903"/>
          </a:xfrm>
        </p:grpSpPr>
        <p:sp>
          <p:nvSpPr>
            <p:cNvPr id="132" name="Шестиугольник 131">
              <a:extLst>
                <a:ext uri="{FF2B5EF4-FFF2-40B4-BE49-F238E27FC236}">
                  <a16:creationId xmlns:a16="http://schemas.microsoft.com/office/drawing/2014/main" xmlns="" id="{5A3BAD82-5B70-427C-9F0C-20CB497432D8}"/>
                </a:ext>
              </a:extLst>
            </p:cNvPr>
            <p:cNvSpPr/>
            <p:nvPr/>
          </p:nvSpPr>
          <p:spPr>
            <a:xfrm rot="5400000" flipH="1" flipV="1">
              <a:off x="592022" y="9044201"/>
              <a:ext cx="577138" cy="497533"/>
            </a:xfrm>
            <a:prstGeom prst="hexagon">
              <a:avLst/>
            </a:prstGeom>
            <a:solidFill>
              <a:srgbClr val="0429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33" name="Шестиугольник 132">
              <a:extLst>
                <a:ext uri="{FF2B5EF4-FFF2-40B4-BE49-F238E27FC236}">
                  <a16:creationId xmlns:a16="http://schemas.microsoft.com/office/drawing/2014/main" xmlns="" id="{C7885069-DC2D-426E-A6C6-6668598E4EA0}"/>
                </a:ext>
              </a:extLst>
            </p:cNvPr>
            <p:cNvSpPr/>
            <p:nvPr/>
          </p:nvSpPr>
          <p:spPr>
            <a:xfrm rot="16200000" flipV="1">
              <a:off x="156298" y="8451953"/>
              <a:ext cx="803333" cy="692528"/>
            </a:xfrm>
            <a:prstGeom prst="hexagon">
              <a:avLst/>
            </a:prstGeom>
            <a:solidFill>
              <a:srgbClr val="EFF1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35" name="Шестиугольник 134">
              <a:extLst>
                <a:ext uri="{FF2B5EF4-FFF2-40B4-BE49-F238E27FC236}">
                  <a16:creationId xmlns:a16="http://schemas.microsoft.com/office/drawing/2014/main" xmlns="" id="{76D13830-37C0-4A58-BA47-9693ED31DBF7}"/>
                </a:ext>
              </a:extLst>
            </p:cNvPr>
            <p:cNvSpPr/>
            <p:nvPr/>
          </p:nvSpPr>
          <p:spPr>
            <a:xfrm rot="5400000" flipH="1" flipV="1">
              <a:off x="1014934" y="9223464"/>
              <a:ext cx="386654" cy="333323"/>
            </a:xfrm>
            <a:prstGeom prst="hexagon">
              <a:avLst/>
            </a:prstGeom>
            <a:solidFill>
              <a:srgbClr val="3582B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36" name="Прямоугольник 135">
            <a:extLst>
              <a:ext uri="{FF2B5EF4-FFF2-40B4-BE49-F238E27FC236}">
                <a16:creationId xmlns:a16="http://schemas.microsoft.com/office/drawing/2014/main" xmlns="" id="{2DD9F8D9-0C94-4149-8FA8-5CD8FA6BFBA8}"/>
              </a:ext>
            </a:extLst>
          </p:cNvPr>
          <p:cNvSpPr/>
          <p:nvPr/>
        </p:nvSpPr>
        <p:spPr>
          <a:xfrm>
            <a:off x="252648" y="6340225"/>
            <a:ext cx="6565852" cy="369332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</p:spPr>
        <p:txBody>
          <a:bodyPr wrap="square" lIns="91440" tIns="45720" rIns="91440" bIns="45720">
            <a:spAutoFit/>
          </a:bodyPr>
          <a:lstStyle/>
          <a:p>
            <a:pPr>
              <a:spcAft>
                <a:spcPts val="600"/>
              </a:spcAft>
            </a:pPr>
            <a:r>
              <a:rPr lang="ru-RU" dirty="0" smtClean="0">
                <a:ln w="0"/>
                <a:solidFill>
                  <a:srgbClr val="04295E"/>
                </a:solidFill>
                <a:latin typeface="Trebuchet MS" panose="020B0603020202020204" pitchFamily="34" charset="0"/>
              </a:rPr>
              <a:t>БОЛЕЕ 10 000 КОМПАНИЙ ИСПОЛЬЗУЮТ ИКС В СВОЕЙ СЕТИ</a:t>
            </a:r>
            <a:endParaRPr lang="ru-RU" dirty="0">
              <a:ln w="0"/>
              <a:solidFill>
                <a:srgbClr val="04295E"/>
              </a:solidFill>
              <a:latin typeface="Trebuchet MS" panose="020B0603020202020204" pitchFamily="34" charset="0"/>
            </a:endParaRPr>
          </a:p>
        </p:txBody>
      </p:sp>
      <p:grpSp>
        <p:nvGrpSpPr>
          <p:cNvPr id="137" name="Группа 136">
            <a:extLst>
              <a:ext uri="{FF2B5EF4-FFF2-40B4-BE49-F238E27FC236}">
                <a16:creationId xmlns:a16="http://schemas.microsoft.com/office/drawing/2014/main" xmlns="" id="{73A6EC7D-9722-41E5-A501-AD99EA8B30A5}"/>
              </a:ext>
            </a:extLst>
          </p:cNvPr>
          <p:cNvGrpSpPr/>
          <p:nvPr/>
        </p:nvGrpSpPr>
        <p:grpSpPr>
          <a:xfrm>
            <a:off x="485775" y="8590458"/>
            <a:ext cx="1001156" cy="998658"/>
            <a:chOff x="211701" y="8396550"/>
            <a:chExt cx="1163221" cy="1186903"/>
          </a:xfrm>
        </p:grpSpPr>
        <p:sp>
          <p:nvSpPr>
            <p:cNvPr id="138" name="Шестиугольник 137">
              <a:extLst>
                <a:ext uri="{FF2B5EF4-FFF2-40B4-BE49-F238E27FC236}">
                  <a16:creationId xmlns:a16="http://schemas.microsoft.com/office/drawing/2014/main" xmlns="" id="{46947771-AEBE-4A3C-84C1-112CCAEA191F}"/>
                </a:ext>
              </a:extLst>
            </p:cNvPr>
            <p:cNvSpPr/>
            <p:nvPr/>
          </p:nvSpPr>
          <p:spPr>
            <a:xfrm rot="5400000" flipH="1" flipV="1">
              <a:off x="592022" y="9044201"/>
              <a:ext cx="577138" cy="497533"/>
            </a:xfrm>
            <a:prstGeom prst="hexagon">
              <a:avLst/>
            </a:prstGeom>
            <a:solidFill>
              <a:srgbClr val="EFF1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43" name="Шестиугольник 142">
              <a:extLst>
                <a:ext uri="{FF2B5EF4-FFF2-40B4-BE49-F238E27FC236}">
                  <a16:creationId xmlns:a16="http://schemas.microsoft.com/office/drawing/2014/main" xmlns="" id="{9FB1B211-5CBC-400B-A670-D90A1C870478}"/>
                </a:ext>
              </a:extLst>
            </p:cNvPr>
            <p:cNvSpPr/>
            <p:nvPr/>
          </p:nvSpPr>
          <p:spPr>
            <a:xfrm rot="16200000" flipV="1">
              <a:off x="156298" y="8451953"/>
              <a:ext cx="803333" cy="692528"/>
            </a:xfrm>
            <a:prstGeom prst="hexagon">
              <a:avLst/>
            </a:prstGeom>
            <a:solidFill>
              <a:srgbClr val="8698B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4" name="Шестиугольник 143">
              <a:extLst>
                <a:ext uri="{FF2B5EF4-FFF2-40B4-BE49-F238E27FC236}">
                  <a16:creationId xmlns:a16="http://schemas.microsoft.com/office/drawing/2014/main" xmlns="" id="{9574471E-E899-481C-8198-7B4E7D69D176}"/>
                </a:ext>
              </a:extLst>
            </p:cNvPr>
            <p:cNvSpPr/>
            <p:nvPr/>
          </p:nvSpPr>
          <p:spPr>
            <a:xfrm rot="5400000" flipH="1" flipV="1">
              <a:off x="1014934" y="9223464"/>
              <a:ext cx="386654" cy="333323"/>
            </a:xfrm>
            <a:prstGeom prst="hexagon">
              <a:avLst/>
            </a:prstGeom>
            <a:solidFill>
              <a:srgbClr val="3582B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46" name="Прямоугольник 145">
            <a:extLst>
              <a:ext uri="{FF2B5EF4-FFF2-40B4-BE49-F238E27FC236}">
                <a16:creationId xmlns:a16="http://schemas.microsoft.com/office/drawing/2014/main" xmlns="" id="{35F8E90F-50B0-4989-AC5F-E8465E562C5D}"/>
              </a:ext>
            </a:extLst>
          </p:cNvPr>
          <p:cNvSpPr/>
          <p:nvPr/>
        </p:nvSpPr>
        <p:spPr>
          <a:xfrm>
            <a:off x="346096" y="8618347"/>
            <a:ext cx="6378955" cy="723275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</p:spPr>
        <p:txBody>
          <a:bodyPr wrap="square" lIns="91440" tIns="45720" rIns="91440" bIns="45720">
            <a:spAutoFit/>
          </a:bodyPr>
          <a:lstStyle/>
          <a:p>
            <a:pPr algn="ctr">
              <a:spcAft>
                <a:spcPts val="600"/>
              </a:spcAft>
            </a:pPr>
            <a:r>
              <a:rPr lang="ru-RU" b="1" dirty="0" smtClean="0">
                <a:ln w="0"/>
                <a:solidFill>
                  <a:srgbClr val="04295E"/>
                </a:solidFill>
                <a:latin typeface="Trebuchet MS" panose="020B0603020202020204" pitchFamily="34" charset="0"/>
              </a:rPr>
              <a:t>ЗАЩИТА КОРПОРАТИВНОЙ СЕТИ –</a:t>
            </a:r>
          </a:p>
          <a:p>
            <a:pPr algn="ctr">
              <a:spcAft>
                <a:spcPts val="600"/>
              </a:spcAft>
            </a:pPr>
            <a:r>
              <a:rPr lang="ru-RU" b="1" dirty="0" smtClean="0">
                <a:ln w="0"/>
                <a:solidFill>
                  <a:srgbClr val="04295E"/>
                </a:solidFill>
                <a:latin typeface="Trebuchet MS" panose="020B0603020202020204" pitchFamily="34" charset="0"/>
              </a:rPr>
              <a:t>НАША РАБОТА</a:t>
            </a:r>
            <a:endParaRPr lang="ru-RU" b="1" dirty="0">
              <a:ln w="0"/>
              <a:solidFill>
                <a:srgbClr val="04295E"/>
              </a:solidFill>
              <a:latin typeface="Trebuchet MS" panose="020B0603020202020204" pitchFamily="34" charset="0"/>
            </a:endParaRPr>
          </a:p>
        </p:txBody>
      </p:sp>
      <p:sp>
        <p:nvSpPr>
          <p:cNvPr id="153" name="Прямоугольник 152">
            <a:extLst>
              <a:ext uri="{FF2B5EF4-FFF2-40B4-BE49-F238E27FC236}">
                <a16:creationId xmlns:a16="http://schemas.microsoft.com/office/drawing/2014/main" xmlns="" id="{D59AB99F-017D-44CD-BB1F-DDC5F963B5F8}"/>
              </a:ext>
            </a:extLst>
          </p:cNvPr>
          <p:cNvSpPr/>
          <p:nvPr/>
        </p:nvSpPr>
        <p:spPr>
          <a:xfrm>
            <a:off x="-17423" y="9673133"/>
            <a:ext cx="6855399" cy="221151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</p:spPr>
        <p:txBody>
          <a:bodyPr wrap="square" lIns="91440" tIns="45720" rIns="91440" bIns="45720">
            <a:spAutoFit/>
          </a:bodyPr>
          <a:lstStyle/>
          <a:p>
            <a:pPr algn="r">
              <a:lnSpc>
                <a:spcPct val="114000"/>
              </a:lnSpc>
            </a:pPr>
            <a:r>
              <a:rPr lang="ru-RU" sz="800" dirty="0">
                <a:ln w="0"/>
                <a:solidFill>
                  <a:srgbClr val="36547E"/>
                </a:solidFill>
                <a:latin typeface="Trebuchet MS" panose="020B0603020202020204" pitchFamily="34" charset="0"/>
              </a:rPr>
              <a:t>ООО «А-Реал Консалтинг»</a:t>
            </a:r>
            <a:r>
              <a:rPr lang="en-US" sz="800" dirty="0">
                <a:ln w="0"/>
                <a:solidFill>
                  <a:srgbClr val="36547E"/>
                </a:solidFill>
                <a:latin typeface="Trebuchet MS" panose="020B0603020202020204" pitchFamily="34" charset="0"/>
              </a:rPr>
              <a:t> </a:t>
            </a:r>
            <a:r>
              <a:rPr lang="ru-RU" sz="800" dirty="0">
                <a:ln w="0"/>
                <a:solidFill>
                  <a:srgbClr val="36547E"/>
                </a:solidFill>
                <a:latin typeface="Trebuchet MS" panose="020B0603020202020204" pitchFamily="34" charset="0"/>
              </a:rPr>
              <a:t>(ИНН </a:t>
            </a:r>
            <a:r>
              <a:rPr lang="en-US" sz="800" dirty="0">
                <a:ln w="0"/>
                <a:solidFill>
                  <a:srgbClr val="36547E"/>
                </a:solidFill>
                <a:latin typeface="Trebuchet MS" panose="020B0603020202020204" pitchFamily="34" charset="0"/>
              </a:rPr>
              <a:t>7606047112</a:t>
            </a:r>
            <a:r>
              <a:rPr lang="ru-RU" sz="800" dirty="0">
                <a:ln w="0"/>
                <a:solidFill>
                  <a:srgbClr val="36547E"/>
                </a:solidFill>
                <a:latin typeface="Trebuchet MS" panose="020B0603020202020204" pitchFamily="34" charset="0"/>
              </a:rPr>
              <a:t>) / 8 800 555-92-97 / 8 901 052-77-19 (</a:t>
            </a:r>
            <a:r>
              <a:rPr lang="en-US" sz="800" dirty="0">
                <a:ln w="0"/>
                <a:solidFill>
                  <a:srgbClr val="36547E"/>
                </a:solidFill>
                <a:latin typeface="Trebuchet MS" panose="020B0603020202020204" pitchFamily="34" charset="0"/>
              </a:rPr>
              <a:t>t.me, </a:t>
            </a:r>
            <a:r>
              <a:rPr lang="en-US" sz="800" dirty="0" err="1">
                <a:ln w="0"/>
                <a:solidFill>
                  <a:srgbClr val="36547E"/>
                </a:solidFill>
                <a:latin typeface="Trebuchet MS" panose="020B0603020202020204" pitchFamily="34" charset="0"/>
              </a:rPr>
              <a:t>viber</a:t>
            </a:r>
            <a:r>
              <a:rPr lang="en-US" sz="800" dirty="0">
                <a:ln w="0"/>
                <a:solidFill>
                  <a:srgbClr val="36547E"/>
                </a:solidFill>
                <a:latin typeface="Trebuchet MS" panose="020B0603020202020204" pitchFamily="34" charset="0"/>
              </a:rPr>
              <a:t>, </a:t>
            </a:r>
            <a:r>
              <a:rPr lang="en-US" sz="800" dirty="0" err="1">
                <a:ln w="0"/>
                <a:solidFill>
                  <a:srgbClr val="36547E"/>
                </a:solidFill>
                <a:latin typeface="Trebuchet MS" panose="020B0603020202020204" pitchFamily="34" charset="0"/>
              </a:rPr>
              <a:t>whatsapp</a:t>
            </a:r>
            <a:r>
              <a:rPr lang="ru-RU" sz="800" dirty="0">
                <a:ln w="0"/>
                <a:solidFill>
                  <a:srgbClr val="36547E"/>
                </a:solidFill>
                <a:latin typeface="Trebuchet MS" panose="020B0603020202020204" pitchFamily="34" charset="0"/>
              </a:rPr>
              <a:t>) / </a:t>
            </a:r>
            <a:r>
              <a:rPr lang="en-US" sz="800" dirty="0">
                <a:ln w="0"/>
                <a:solidFill>
                  <a:srgbClr val="36547E"/>
                </a:solidFill>
                <a:latin typeface="Trebuchet MS" panose="020B0603020202020204" pitchFamily="34" charset="0"/>
                <a:hlinkClick r:id="rId3"/>
              </a:rPr>
              <a:t>hello@a-real.ru</a:t>
            </a:r>
            <a:r>
              <a:rPr lang="en-US" sz="800" dirty="0">
                <a:ln w="0"/>
                <a:solidFill>
                  <a:srgbClr val="36547E"/>
                </a:solidFill>
                <a:latin typeface="Trebuchet MS" panose="020B0603020202020204" pitchFamily="34" charset="0"/>
              </a:rPr>
              <a:t> / </a:t>
            </a:r>
            <a:r>
              <a:rPr lang="en-US" sz="800" dirty="0">
                <a:ln w="0"/>
                <a:solidFill>
                  <a:srgbClr val="0563C1"/>
                </a:solidFill>
                <a:latin typeface="Trebuchet MS" panose="020B0603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xserver.a-real.ru</a:t>
            </a:r>
            <a:r>
              <a:rPr lang="ru-RU" sz="800" dirty="0">
                <a:ln w="0"/>
                <a:solidFill>
                  <a:srgbClr val="000928"/>
                </a:solidFill>
                <a:latin typeface="Trebuchet MS" panose="020B0603020202020204" pitchFamily="34" charset="0"/>
              </a:rPr>
              <a:t> </a:t>
            </a:r>
            <a:endParaRPr lang="ru-RU" sz="1100" dirty="0">
              <a:ln w="0"/>
              <a:solidFill>
                <a:srgbClr val="000928"/>
              </a:solidFill>
              <a:latin typeface="Trebuchet MS" panose="020B0603020202020204" pitchFamily="34" charset="0"/>
            </a:endParaRPr>
          </a:p>
        </p:txBody>
      </p:sp>
      <p:sp>
        <p:nvSpPr>
          <p:cNvPr id="51" name="Шестиугольник 50">
            <a:extLst>
              <a:ext uri="{FF2B5EF4-FFF2-40B4-BE49-F238E27FC236}">
                <a16:creationId xmlns:a16="http://schemas.microsoft.com/office/drawing/2014/main" xmlns="" id="{9FB1B211-5CBC-400B-A670-D90A1C870478}"/>
              </a:ext>
            </a:extLst>
          </p:cNvPr>
          <p:cNvSpPr/>
          <p:nvPr/>
        </p:nvSpPr>
        <p:spPr>
          <a:xfrm rot="10800000" flipV="1">
            <a:off x="455314" y="4327457"/>
            <a:ext cx="1776351" cy="1367722"/>
          </a:xfrm>
          <a:prstGeom prst="hexagon">
            <a:avLst/>
          </a:prstGeom>
          <a:solidFill>
            <a:srgbClr val="8698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endParaRPr lang="ru-RU" dirty="0">
              <a:latin typeface="Trebuchet MS" panose="020B0603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563469" y="4490605"/>
            <a:ext cx="1560042" cy="9694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35 ДНЕЙ</a:t>
            </a:r>
          </a:p>
          <a:p>
            <a:pPr algn="ctr"/>
            <a:endParaRPr lang="ru-RU" sz="500" dirty="0" smtClean="0">
              <a:solidFill>
                <a:schemeClr val="bg1"/>
              </a:solidFill>
              <a:latin typeface="Trebuchet MS" panose="020B0603020202020204" pitchFamily="34" charset="0"/>
            </a:endParaRPr>
          </a:p>
          <a:p>
            <a:pPr algn="ctr"/>
            <a:r>
              <a:rPr lang="ru-RU" sz="1700" dirty="0">
                <a:solidFill>
                  <a:schemeClr val="bg1"/>
                </a:solidFill>
                <a:latin typeface="Trebuchet MS" panose="020B0603020202020204" pitchFamily="34" charset="0"/>
              </a:rPr>
              <a:t>б</a:t>
            </a:r>
            <a:r>
              <a:rPr lang="ru-RU" sz="1700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есплатного</a:t>
            </a:r>
          </a:p>
          <a:p>
            <a:pPr algn="ctr"/>
            <a:r>
              <a:rPr lang="ru-RU" sz="1700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тестирования</a:t>
            </a:r>
            <a:endParaRPr lang="ru-RU" sz="1700" dirty="0">
              <a:solidFill>
                <a:schemeClr val="bg1"/>
              </a:solidFill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713238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678</TotalTime>
  <Words>116</Words>
  <Application>Microsoft Office PowerPoint</Application>
  <PresentationFormat>Лист A4 (210x297 мм)</PresentationFormat>
  <Paragraphs>36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DejaVu Sans</vt:lpstr>
      <vt:lpstr>Trebuchet MS</vt:lpstr>
      <vt:lpstr>Wingdings</vt:lpstr>
      <vt:lpstr>Тема Office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Екатерина Шулятьева</dc:creator>
  <cp:lastModifiedBy>Оксана Г. Зорина</cp:lastModifiedBy>
  <cp:revision>88</cp:revision>
  <dcterms:created xsi:type="dcterms:W3CDTF">2020-10-14T06:34:37Z</dcterms:created>
  <dcterms:modified xsi:type="dcterms:W3CDTF">2021-08-27T06:32:39Z</dcterms:modified>
</cp:coreProperties>
</file>